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nton" charset="1" panose="00000500000000000000"/>
      <p:regular r:id="rId34"/>
    </p:embeddedFont>
    <p:embeddedFont>
      <p:font typeface="Open Sans" charset="1" panose="00000000000000000000"/>
      <p:regular r:id="rId35"/>
    </p:embeddedFont>
    <p:embeddedFont>
      <p:font typeface="Poppins" charset="1" panose="00000500000000000000"/>
      <p:regular r:id="rId36"/>
    </p:embeddedFont>
    <p:embeddedFont>
      <p:font typeface="Poppins Bold"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embeddings/oleObject4.bin" Type="http://schemas.openxmlformats.org/officeDocument/2006/relationships/oleObjec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2.png" Type="http://schemas.openxmlformats.org/officeDocument/2006/relationships/image"/><Relationship Id="rId8" Target="../embeddings/oleObject3.bin" Type="http://schemas.openxmlformats.org/officeDocument/2006/relationships/oleObject"/><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6.png" Type="http://schemas.openxmlformats.org/officeDocument/2006/relationships/image"/><Relationship Id="rId6" Target="../embeddings/oleObject5.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embeddings/oleObject6.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 Id="rId6"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 Id="rId6"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embeddings/oleObject7.bin" Type="http://schemas.openxmlformats.org/officeDocument/2006/relationships/oleObjec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7.jpeg" Type="http://schemas.openxmlformats.org/officeDocument/2006/relationships/image"/><Relationship Id="rId6" Target="../media/image19.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8.jpeg" Type="http://schemas.openxmlformats.org/officeDocument/2006/relationships/image"/><Relationship Id="rId6" Target="../media/image49.png" Type="http://schemas.openxmlformats.org/officeDocument/2006/relationships/image"/><Relationship Id="rId7" Target="../embeddings/oleObject8.bin" Type="http://schemas.openxmlformats.org/officeDocument/2006/relationships/oleObjec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5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11.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8.png" Type="http://schemas.openxmlformats.org/officeDocument/2006/relationships/image"/><Relationship Id="rId6" Target="../embeddings/oleObject1.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embeddings/oleObject2.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3180056" y="-2051586"/>
            <a:ext cx="14747026" cy="1474702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C8C3">
                <a:alpha val="54902"/>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42239" y="122681"/>
            <a:ext cx="10271391" cy="102713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800985" y="794621"/>
            <a:ext cx="8927512" cy="8927512"/>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5154" t="0" r="-5154" b="0"/>
              </a:stretch>
            </a:blipFill>
          </p:spPr>
        </p:sp>
      </p:grpSp>
      <p:grpSp>
        <p:nvGrpSpPr>
          <p:cNvPr name="Group 13" id="13"/>
          <p:cNvGrpSpPr>
            <a:grpSpLocks noChangeAspect="true"/>
          </p:cNvGrpSpPr>
          <p:nvPr/>
        </p:nvGrpSpPr>
        <p:grpSpPr>
          <a:xfrm rot="0">
            <a:off x="138766" y="2485425"/>
            <a:ext cx="2670391" cy="2670391"/>
            <a:chOff x="0" y="0"/>
            <a:chExt cx="14840029" cy="14840029"/>
          </a:xfrm>
        </p:grpSpPr>
        <p:sp>
          <p:nvSpPr>
            <p:cNvPr name="Freeform 14" id="1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5" id="1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6" id="1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grpSp>
        <p:nvGrpSpPr>
          <p:cNvPr name="Group 17" id="17"/>
          <p:cNvGrpSpPr>
            <a:grpSpLocks noChangeAspect="true"/>
          </p:cNvGrpSpPr>
          <p:nvPr/>
        </p:nvGrpSpPr>
        <p:grpSpPr>
          <a:xfrm rot="0">
            <a:off x="707482" y="5321927"/>
            <a:ext cx="4043446" cy="4043446"/>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t="0" r="-24712" b="0"/>
              </a:stretch>
            </a:blipFill>
          </p:spPr>
        </p:sp>
      </p:grpSp>
      <p:sp>
        <p:nvSpPr>
          <p:cNvPr name="Freeform 21" id="21"/>
          <p:cNvSpPr/>
          <p:nvPr/>
        </p:nvSpPr>
        <p:spPr>
          <a:xfrm flipH="false" flipV="false" rot="0">
            <a:off x="13239404" y="1699534"/>
            <a:ext cx="815199" cy="1119266"/>
          </a:xfrm>
          <a:custGeom>
            <a:avLst/>
            <a:gdLst/>
            <a:ahLst/>
            <a:cxnLst/>
            <a:rect r="r" b="b" t="t" l="l"/>
            <a:pathLst>
              <a:path h="1119266" w="815199">
                <a:moveTo>
                  <a:pt x="0" y="0"/>
                </a:moveTo>
                <a:lnTo>
                  <a:pt x="815199" y="0"/>
                </a:lnTo>
                <a:lnTo>
                  <a:pt x="815199" y="1119266"/>
                </a:lnTo>
                <a:lnTo>
                  <a:pt x="0" y="1119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0272626" y="3260010"/>
            <a:ext cx="7563954" cy="5730875"/>
          </a:xfrm>
          <a:prstGeom prst="rect">
            <a:avLst/>
          </a:prstGeom>
        </p:spPr>
        <p:txBody>
          <a:bodyPr anchor="t" rtlCol="false" tIns="0" lIns="0" bIns="0" rIns="0">
            <a:spAutoFit/>
          </a:bodyPr>
          <a:lstStyle/>
          <a:p>
            <a:pPr algn="l">
              <a:lnSpc>
                <a:spcPts val="9100"/>
              </a:lnSpc>
              <a:spcBef>
                <a:spcPct val="0"/>
              </a:spcBef>
            </a:pPr>
            <a:r>
              <a:rPr lang="en-US" sz="6500">
                <a:solidFill>
                  <a:srgbClr val="606060"/>
                </a:solidFill>
                <a:latin typeface="Anton"/>
                <a:ea typeface="Anton"/>
                <a:cs typeface="Anton"/>
                <a:sym typeface="Anton"/>
              </a:rPr>
              <a:t>OPTIMIZING CORTEVA’S SUPPLIER NETWORK: MCDM AND ROBUST DECISION-MAKING UNDER UNCERTAINTY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6160318" y="-74151"/>
            <a:ext cx="10435302" cy="104353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553177" y="2146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381407" y="2115668"/>
            <a:ext cx="4393184" cy="2922760"/>
            <a:chOff x="0" y="0"/>
            <a:chExt cx="812800" cy="540751"/>
          </a:xfrm>
        </p:grpSpPr>
        <p:sp>
          <p:nvSpPr>
            <p:cNvPr name="Freeform 8" id="8"/>
            <p:cNvSpPr/>
            <p:nvPr/>
          </p:nvSpPr>
          <p:spPr>
            <a:xfrm flipH="false" flipV="false" rot="0">
              <a:off x="0" y="0"/>
              <a:ext cx="812800" cy="540751"/>
            </a:xfrm>
            <a:custGeom>
              <a:avLst/>
              <a:gdLst/>
              <a:ahLst/>
              <a:cxnLst/>
              <a:rect r="r" b="b" t="t" l="l"/>
              <a:pathLst>
                <a:path h="540751" w="812800">
                  <a:moveTo>
                    <a:pt x="40532" y="0"/>
                  </a:moveTo>
                  <a:lnTo>
                    <a:pt x="772268" y="0"/>
                  </a:lnTo>
                  <a:cubicBezTo>
                    <a:pt x="794653" y="0"/>
                    <a:pt x="812800" y="18147"/>
                    <a:pt x="812800" y="40532"/>
                  </a:cubicBezTo>
                  <a:lnTo>
                    <a:pt x="812800" y="500219"/>
                  </a:lnTo>
                  <a:cubicBezTo>
                    <a:pt x="812800" y="522604"/>
                    <a:pt x="794653" y="540751"/>
                    <a:pt x="772268" y="540751"/>
                  </a:cubicBezTo>
                  <a:lnTo>
                    <a:pt x="40532" y="540751"/>
                  </a:lnTo>
                  <a:cubicBezTo>
                    <a:pt x="18147" y="540751"/>
                    <a:pt x="0" y="522604"/>
                    <a:pt x="0" y="500219"/>
                  </a:cubicBezTo>
                  <a:lnTo>
                    <a:pt x="0" y="40532"/>
                  </a:lnTo>
                  <a:cubicBezTo>
                    <a:pt x="0" y="18147"/>
                    <a:pt x="18147" y="0"/>
                    <a:pt x="40532" y="0"/>
                  </a:cubicBezTo>
                  <a:close/>
                </a:path>
              </a:pathLst>
            </a:custGeom>
            <a:blipFill>
              <a:blip r:embed="rId5"/>
              <a:stretch>
                <a:fillRect l="0" t="-165" r="0" b="-165"/>
              </a:stretch>
            </a:blipFill>
            <a:ln w="28575" cap="rnd">
              <a:solidFill>
                <a:srgbClr val="FFFFFF"/>
              </a:solidFill>
              <a:prstDash val="solid"/>
              <a:round/>
            </a:ln>
          </p:spPr>
        </p:sp>
      </p:grpSp>
      <p:grpSp>
        <p:nvGrpSpPr>
          <p:cNvPr name="Group 9" id="9"/>
          <p:cNvGrpSpPr/>
          <p:nvPr/>
        </p:nvGrpSpPr>
        <p:grpSpPr>
          <a:xfrm rot="0">
            <a:off x="381407" y="5851021"/>
            <a:ext cx="4393184" cy="2922760"/>
            <a:chOff x="0" y="0"/>
            <a:chExt cx="812800" cy="540751"/>
          </a:xfrm>
        </p:grpSpPr>
        <p:sp>
          <p:nvSpPr>
            <p:cNvPr name="Freeform 10" id="10"/>
            <p:cNvSpPr/>
            <p:nvPr/>
          </p:nvSpPr>
          <p:spPr>
            <a:xfrm flipH="false" flipV="false" rot="0">
              <a:off x="0" y="0"/>
              <a:ext cx="812800" cy="540751"/>
            </a:xfrm>
            <a:custGeom>
              <a:avLst/>
              <a:gdLst/>
              <a:ahLst/>
              <a:cxnLst/>
              <a:rect r="r" b="b" t="t" l="l"/>
              <a:pathLst>
                <a:path h="540751" w="812800">
                  <a:moveTo>
                    <a:pt x="40532" y="0"/>
                  </a:moveTo>
                  <a:lnTo>
                    <a:pt x="772268" y="0"/>
                  </a:lnTo>
                  <a:cubicBezTo>
                    <a:pt x="794653" y="0"/>
                    <a:pt x="812800" y="18147"/>
                    <a:pt x="812800" y="40532"/>
                  </a:cubicBezTo>
                  <a:lnTo>
                    <a:pt x="812800" y="500219"/>
                  </a:lnTo>
                  <a:cubicBezTo>
                    <a:pt x="812800" y="522604"/>
                    <a:pt x="794653" y="540751"/>
                    <a:pt x="772268" y="540751"/>
                  </a:cubicBezTo>
                  <a:lnTo>
                    <a:pt x="40532" y="540751"/>
                  </a:lnTo>
                  <a:cubicBezTo>
                    <a:pt x="18147" y="540751"/>
                    <a:pt x="0" y="522604"/>
                    <a:pt x="0" y="500219"/>
                  </a:cubicBezTo>
                  <a:lnTo>
                    <a:pt x="0" y="40532"/>
                  </a:lnTo>
                  <a:cubicBezTo>
                    <a:pt x="0" y="18147"/>
                    <a:pt x="18147" y="0"/>
                    <a:pt x="40532" y="0"/>
                  </a:cubicBezTo>
                  <a:close/>
                </a:path>
              </a:pathLst>
            </a:custGeom>
            <a:blipFill>
              <a:blip r:embed="rId6"/>
              <a:stretch>
                <a:fillRect l="0" t="-71" r="0" b="-71"/>
              </a:stretch>
            </a:blipFill>
            <a:ln w="28575" cap="rnd">
              <a:solidFill>
                <a:srgbClr val="FFFFFF"/>
              </a:solidFill>
              <a:prstDash val="solid"/>
              <a:round/>
            </a:ln>
          </p:spPr>
        </p:sp>
      </p:grpSp>
      <p:graphicFrame>
        <p:nvGraphicFramePr>
          <p:cNvPr name="Object 11" id="11"/>
          <p:cNvGraphicFramePr/>
          <p:nvPr/>
        </p:nvGraphicFramePr>
        <p:xfrm>
          <a:off x="5244127" y="5651017"/>
          <a:ext cx="9701212" cy="4400550"/>
        </p:xfrm>
        <a:graphic>
          <a:graphicData uri="http://schemas.openxmlformats.org/presentationml/2006/ole">
            <p:oleObj imgW="11633200" imgH="63373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graphicFrame>
        <p:nvGraphicFramePr>
          <p:cNvPr name="Object 12" id="12"/>
          <p:cNvGraphicFramePr/>
          <p:nvPr/>
        </p:nvGraphicFramePr>
        <p:xfrm>
          <a:off x="5226281" y="2406483"/>
          <a:ext cx="9701212" cy="3771900"/>
        </p:xfrm>
        <a:graphic>
          <a:graphicData uri="http://schemas.openxmlformats.org/presentationml/2006/ole">
            <p:oleObj imgW="11633200" imgH="5715000" r:id="rId10" progId="Excel.Sheet.12" name="Worksheet">
              <p:embed/>
              <p:pic>
                <p:nvPicPr>
                  <p:cNvPr name="" id="0"/>
                  <p:cNvPicPr/>
                  <p:nvPr/>
                </p:nvPicPr>
                <p:blipFill>
                  <a:blip r:embed="rId9"/>
                  <a:stretch>
                    <a:fillRect/>
                  </a:stretch>
                </p:blipFill>
                <p:spPr>
                  <a:xfrm>
                    <a:off x="1270000" y="1270000"/>
                    <a:ext cx="1270000" cy="1270000"/>
                  </a:xfrm>
                  <a:prstGeom prst="rect"/>
                </p:spPr>
              </p:pic>
            </p:oleObj>
          </a:graphicData>
        </a:graphic>
      </p:graphicFrame>
      <p:sp>
        <p:nvSpPr>
          <p:cNvPr name="TextBox 13" id="13"/>
          <p:cNvSpPr txBox="true"/>
          <p:nvPr/>
        </p:nvSpPr>
        <p:spPr>
          <a:xfrm rot="0">
            <a:off x="6292191" y="-9525"/>
            <a:ext cx="9208677" cy="1038225"/>
          </a:xfrm>
          <a:prstGeom prst="rect">
            <a:avLst/>
          </a:prstGeom>
        </p:spPr>
        <p:txBody>
          <a:bodyPr anchor="t" rtlCol="false" tIns="0" lIns="0" bIns="0" rIns="0">
            <a:spAutoFit/>
          </a:bodyPr>
          <a:lstStyle/>
          <a:p>
            <a:pPr algn="l">
              <a:lnSpc>
                <a:spcPts val="8400"/>
              </a:lnSpc>
              <a:spcBef>
                <a:spcPct val="0"/>
              </a:spcBef>
            </a:pPr>
            <a:r>
              <a:rPr lang="en-US" sz="6000">
                <a:solidFill>
                  <a:srgbClr val="606060"/>
                </a:solidFill>
                <a:latin typeface="Anton"/>
                <a:ea typeface="Anton"/>
                <a:cs typeface="Anton"/>
                <a:sym typeface="Anton"/>
              </a:rPr>
              <a:t>DEMATEL RESULT SUMMARY</a:t>
            </a:r>
          </a:p>
        </p:txBody>
      </p:sp>
      <p:sp>
        <p:nvSpPr>
          <p:cNvPr name="TextBox 14" id="14"/>
          <p:cNvSpPr txBox="true"/>
          <p:nvPr/>
        </p:nvSpPr>
        <p:spPr>
          <a:xfrm rot="0">
            <a:off x="12457589" y="2349333"/>
            <a:ext cx="5784075" cy="6264996"/>
          </a:xfrm>
          <a:prstGeom prst="rect">
            <a:avLst/>
          </a:prstGeom>
        </p:spPr>
        <p:txBody>
          <a:bodyPr anchor="t" rtlCol="false" tIns="0" lIns="0" bIns="0" rIns="0">
            <a:spAutoFit/>
          </a:bodyPr>
          <a:lstStyle/>
          <a:p>
            <a:pPr algn="l">
              <a:lnSpc>
                <a:spcPts val="2629"/>
              </a:lnSpc>
              <a:spcBef>
                <a:spcPct val="0"/>
              </a:spcBef>
            </a:pPr>
            <a:r>
              <a:rPr lang="en-US" b="true" sz="1878">
                <a:solidFill>
                  <a:srgbClr val="000000"/>
                </a:solidFill>
                <a:latin typeface="Poppins Bold"/>
                <a:ea typeface="Poppins Bold"/>
                <a:cs typeface="Poppins Bold"/>
                <a:sym typeface="Poppins Bold"/>
              </a:rPr>
              <a:t>Driver Criteria (Cause):</a:t>
            </a:r>
          </a:p>
          <a:p>
            <a:pPr algn="l" marL="405546" indent="-202773" lvl="1">
              <a:lnSpc>
                <a:spcPts val="2629"/>
              </a:lnSpc>
              <a:buFont typeface="Arial"/>
              <a:buChar char="•"/>
            </a:pPr>
            <a:r>
              <a:rPr lang="en-US" sz="1878">
                <a:solidFill>
                  <a:srgbClr val="000000"/>
                </a:solidFill>
                <a:latin typeface="Poppins"/>
                <a:ea typeface="Poppins"/>
                <a:cs typeface="Poppins"/>
                <a:sym typeface="Poppins"/>
              </a:rPr>
              <a:t>Quality and Lead Time → improving these will indirectly improve other criteria like cost, sustainability, and tech adoption.</a:t>
            </a:r>
          </a:p>
          <a:p>
            <a:pPr algn="l" marL="405546" indent="-202773" lvl="1">
              <a:lnSpc>
                <a:spcPts val="2629"/>
              </a:lnSpc>
              <a:buFont typeface="Arial"/>
              <a:buChar char="•"/>
            </a:pPr>
            <a:r>
              <a:rPr lang="en-US" sz="1878">
                <a:solidFill>
                  <a:srgbClr val="000000"/>
                </a:solidFill>
                <a:latin typeface="Poppins"/>
                <a:ea typeface="Poppins"/>
                <a:cs typeface="Poppins"/>
                <a:sym typeface="Poppins"/>
              </a:rPr>
              <a:t>Action: Focus supplier development programs here.</a:t>
            </a:r>
          </a:p>
          <a:p>
            <a:pPr algn="l">
              <a:lnSpc>
                <a:spcPts val="2629"/>
              </a:lnSpc>
            </a:pPr>
          </a:p>
          <a:p>
            <a:pPr algn="l">
              <a:lnSpc>
                <a:spcPts val="2629"/>
              </a:lnSpc>
              <a:spcBef>
                <a:spcPct val="0"/>
              </a:spcBef>
            </a:pPr>
            <a:r>
              <a:rPr lang="en-US" b="true" sz="1878">
                <a:solidFill>
                  <a:srgbClr val="000000"/>
                </a:solidFill>
                <a:latin typeface="Poppins Bold"/>
                <a:ea typeface="Poppins Bold"/>
                <a:cs typeface="Poppins Bold"/>
                <a:sym typeface="Poppins Bold"/>
              </a:rPr>
              <a:t>Dependent Criteria (Effect):</a:t>
            </a:r>
          </a:p>
          <a:p>
            <a:pPr algn="l" marL="405546" indent="-202773" lvl="1">
              <a:lnSpc>
                <a:spcPts val="2629"/>
              </a:lnSpc>
              <a:buFont typeface="Arial"/>
              <a:buChar char="•"/>
            </a:pPr>
            <a:r>
              <a:rPr lang="en-US" sz="1878">
                <a:solidFill>
                  <a:srgbClr val="000000"/>
                </a:solidFill>
                <a:latin typeface="Poppins"/>
                <a:ea typeface="Poppins"/>
                <a:cs typeface="Poppins"/>
                <a:sym typeface="Poppins"/>
              </a:rPr>
              <a:t>Cost, Sustainability, Tech Integration → improvements are influenced by other factors.</a:t>
            </a:r>
          </a:p>
          <a:p>
            <a:pPr algn="l" marL="405546" indent="-202773" lvl="1">
              <a:lnSpc>
                <a:spcPts val="2629"/>
              </a:lnSpc>
              <a:buFont typeface="Arial"/>
              <a:buChar char="•"/>
            </a:pPr>
            <a:r>
              <a:rPr lang="en-US" sz="1878">
                <a:solidFill>
                  <a:srgbClr val="000000"/>
                </a:solidFill>
                <a:latin typeface="Poppins"/>
                <a:ea typeface="Poppins"/>
                <a:cs typeface="Poppins"/>
                <a:sym typeface="Poppins"/>
              </a:rPr>
              <a:t>Action: Monitor these, but main leverage comes from driver criteria.</a:t>
            </a:r>
          </a:p>
          <a:p>
            <a:pPr algn="l">
              <a:lnSpc>
                <a:spcPts val="2629"/>
              </a:lnSpc>
            </a:pPr>
          </a:p>
          <a:p>
            <a:pPr algn="l">
              <a:lnSpc>
                <a:spcPts val="2629"/>
              </a:lnSpc>
              <a:spcBef>
                <a:spcPct val="0"/>
              </a:spcBef>
            </a:pPr>
            <a:r>
              <a:rPr lang="en-US" b="true" sz="1878">
                <a:solidFill>
                  <a:srgbClr val="000000"/>
                </a:solidFill>
                <a:latin typeface="Poppins Bold"/>
                <a:ea typeface="Poppins Bold"/>
                <a:cs typeface="Poppins Bold"/>
                <a:sym typeface="Poppins Bold"/>
              </a:rPr>
              <a:t>Resource Allocation:</a:t>
            </a:r>
          </a:p>
          <a:p>
            <a:pPr algn="l" marL="405546" indent="-202773" lvl="1">
              <a:lnSpc>
                <a:spcPts val="2629"/>
              </a:lnSpc>
              <a:buFont typeface="Arial"/>
              <a:buChar char="•"/>
            </a:pPr>
            <a:r>
              <a:rPr lang="en-US" sz="1878">
                <a:solidFill>
                  <a:srgbClr val="000000"/>
                </a:solidFill>
                <a:latin typeface="Poppins"/>
                <a:ea typeface="Poppins"/>
                <a:cs typeface="Poppins"/>
                <a:sym typeface="Poppins"/>
              </a:rPr>
              <a:t>Invest time and budget in criteria with highest R−C for maximum impact.</a:t>
            </a:r>
          </a:p>
          <a:p>
            <a:pPr algn="l" marL="405546" indent="-202773" lvl="1">
              <a:lnSpc>
                <a:spcPts val="2629"/>
              </a:lnSpc>
              <a:buFont typeface="Arial"/>
              <a:buChar char="•"/>
            </a:pPr>
            <a:r>
              <a:rPr lang="en-US" sz="1878">
                <a:solidFill>
                  <a:srgbClr val="000000"/>
                </a:solidFill>
                <a:latin typeface="Poppins"/>
                <a:ea typeface="Poppins"/>
                <a:cs typeface="Poppins"/>
                <a:sym typeface="Poppins"/>
              </a:rPr>
              <a:t>Enhances overall supplier performance efficiently.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3124258" y="1742389"/>
            <a:ext cx="10435302" cy="104353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109358"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381407" y="3130639"/>
            <a:ext cx="4987853" cy="3318390"/>
            <a:chOff x="0" y="0"/>
            <a:chExt cx="812800" cy="540751"/>
          </a:xfrm>
        </p:grpSpPr>
        <p:sp>
          <p:nvSpPr>
            <p:cNvPr name="Freeform 8" id="8"/>
            <p:cNvSpPr/>
            <p:nvPr/>
          </p:nvSpPr>
          <p:spPr>
            <a:xfrm flipH="false" flipV="false" rot="0">
              <a:off x="0" y="0"/>
              <a:ext cx="812800" cy="540751"/>
            </a:xfrm>
            <a:custGeom>
              <a:avLst/>
              <a:gdLst/>
              <a:ahLst/>
              <a:cxnLst/>
              <a:rect r="r" b="b" t="t" l="l"/>
              <a:pathLst>
                <a:path h="540751" w="812800">
                  <a:moveTo>
                    <a:pt x="35700" y="0"/>
                  </a:moveTo>
                  <a:lnTo>
                    <a:pt x="777100" y="0"/>
                  </a:lnTo>
                  <a:cubicBezTo>
                    <a:pt x="786569" y="0"/>
                    <a:pt x="795649" y="3761"/>
                    <a:pt x="802344" y="10456"/>
                  </a:cubicBezTo>
                  <a:cubicBezTo>
                    <a:pt x="809039" y="17151"/>
                    <a:pt x="812800" y="26231"/>
                    <a:pt x="812800" y="35700"/>
                  </a:cubicBezTo>
                  <a:lnTo>
                    <a:pt x="812800" y="505052"/>
                  </a:lnTo>
                  <a:cubicBezTo>
                    <a:pt x="812800" y="524768"/>
                    <a:pt x="796817" y="540751"/>
                    <a:pt x="777100" y="540751"/>
                  </a:cubicBezTo>
                  <a:lnTo>
                    <a:pt x="35700" y="540751"/>
                  </a:lnTo>
                  <a:cubicBezTo>
                    <a:pt x="26231" y="540751"/>
                    <a:pt x="17151" y="536990"/>
                    <a:pt x="10456" y="530295"/>
                  </a:cubicBezTo>
                  <a:cubicBezTo>
                    <a:pt x="3761" y="523600"/>
                    <a:pt x="0" y="514520"/>
                    <a:pt x="0" y="505052"/>
                  </a:cubicBezTo>
                  <a:lnTo>
                    <a:pt x="0" y="35700"/>
                  </a:lnTo>
                  <a:cubicBezTo>
                    <a:pt x="0" y="26231"/>
                    <a:pt x="3761" y="17151"/>
                    <a:pt x="10456" y="10456"/>
                  </a:cubicBezTo>
                  <a:cubicBezTo>
                    <a:pt x="17151" y="3761"/>
                    <a:pt x="26231" y="0"/>
                    <a:pt x="35700" y="0"/>
                  </a:cubicBezTo>
                  <a:close/>
                </a:path>
              </a:pathLst>
            </a:custGeom>
            <a:blipFill>
              <a:blip r:embed="rId5"/>
              <a:stretch>
                <a:fillRect l="0" t="-165" r="0" b="-165"/>
              </a:stretch>
            </a:blipFill>
            <a:ln w="28575" cap="rnd">
              <a:solidFill>
                <a:srgbClr val="FFFFFF"/>
              </a:solidFill>
              <a:prstDash val="solid"/>
              <a:round/>
            </a:ln>
          </p:spPr>
        </p:sp>
      </p:grpSp>
      <p:grpSp>
        <p:nvGrpSpPr>
          <p:cNvPr name="Group 9" id="9"/>
          <p:cNvGrpSpPr/>
          <p:nvPr/>
        </p:nvGrpSpPr>
        <p:grpSpPr>
          <a:xfrm rot="0">
            <a:off x="381407" y="6618483"/>
            <a:ext cx="4987853" cy="3318390"/>
            <a:chOff x="0" y="0"/>
            <a:chExt cx="812800" cy="540751"/>
          </a:xfrm>
        </p:grpSpPr>
        <p:sp>
          <p:nvSpPr>
            <p:cNvPr name="Freeform 10" id="10"/>
            <p:cNvSpPr/>
            <p:nvPr/>
          </p:nvSpPr>
          <p:spPr>
            <a:xfrm flipH="false" flipV="false" rot="0">
              <a:off x="0" y="0"/>
              <a:ext cx="812800" cy="540751"/>
            </a:xfrm>
            <a:custGeom>
              <a:avLst/>
              <a:gdLst/>
              <a:ahLst/>
              <a:cxnLst/>
              <a:rect r="r" b="b" t="t" l="l"/>
              <a:pathLst>
                <a:path h="540751" w="812800">
                  <a:moveTo>
                    <a:pt x="35700" y="0"/>
                  </a:moveTo>
                  <a:lnTo>
                    <a:pt x="777100" y="0"/>
                  </a:lnTo>
                  <a:cubicBezTo>
                    <a:pt x="786569" y="0"/>
                    <a:pt x="795649" y="3761"/>
                    <a:pt x="802344" y="10456"/>
                  </a:cubicBezTo>
                  <a:cubicBezTo>
                    <a:pt x="809039" y="17151"/>
                    <a:pt x="812800" y="26231"/>
                    <a:pt x="812800" y="35700"/>
                  </a:cubicBezTo>
                  <a:lnTo>
                    <a:pt x="812800" y="505052"/>
                  </a:lnTo>
                  <a:cubicBezTo>
                    <a:pt x="812800" y="524768"/>
                    <a:pt x="796817" y="540751"/>
                    <a:pt x="777100" y="540751"/>
                  </a:cubicBezTo>
                  <a:lnTo>
                    <a:pt x="35700" y="540751"/>
                  </a:lnTo>
                  <a:cubicBezTo>
                    <a:pt x="26231" y="540751"/>
                    <a:pt x="17151" y="536990"/>
                    <a:pt x="10456" y="530295"/>
                  </a:cubicBezTo>
                  <a:cubicBezTo>
                    <a:pt x="3761" y="523600"/>
                    <a:pt x="0" y="514520"/>
                    <a:pt x="0" y="505052"/>
                  </a:cubicBezTo>
                  <a:lnTo>
                    <a:pt x="0" y="35700"/>
                  </a:lnTo>
                  <a:cubicBezTo>
                    <a:pt x="0" y="26231"/>
                    <a:pt x="3761" y="17151"/>
                    <a:pt x="10456" y="10456"/>
                  </a:cubicBezTo>
                  <a:cubicBezTo>
                    <a:pt x="17151" y="3761"/>
                    <a:pt x="26231" y="0"/>
                    <a:pt x="35700" y="0"/>
                  </a:cubicBezTo>
                  <a:close/>
                </a:path>
              </a:pathLst>
            </a:custGeom>
            <a:blipFill>
              <a:blip r:embed="rId6"/>
              <a:stretch>
                <a:fillRect l="0" t="-71" r="0" b="-71"/>
              </a:stretch>
            </a:blipFill>
            <a:ln w="28575" cap="rnd">
              <a:solidFill>
                <a:srgbClr val="FFFFFF"/>
              </a:solidFill>
              <a:prstDash val="solid"/>
              <a:round/>
            </a:ln>
          </p:spPr>
        </p:sp>
      </p:grpSp>
      <p:sp>
        <p:nvSpPr>
          <p:cNvPr name="Freeform 11" id="11"/>
          <p:cNvSpPr/>
          <p:nvPr/>
        </p:nvSpPr>
        <p:spPr>
          <a:xfrm flipH="false" flipV="false" rot="0">
            <a:off x="8106604" y="1742389"/>
            <a:ext cx="7542474" cy="3988059"/>
          </a:xfrm>
          <a:custGeom>
            <a:avLst/>
            <a:gdLst/>
            <a:ahLst/>
            <a:cxnLst/>
            <a:rect r="r" b="b" t="t" l="l"/>
            <a:pathLst>
              <a:path h="3988059" w="7542474">
                <a:moveTo>
                  <a:pt x="0" y="0"/>
                </a:moveTo>
                <a:lnTo>
                  <a:pt x="7542474" y="0"/>
                </a:lnTo>
                <a:lnTo>
                  <a:pt x="7542474" y="3988059"/>
                </a:lnTo>
                <a:lnTo>
                  <a:pt x="0" y="3988059"/>
                </a:lnTo>
                <a:lnTo>
                  <a:pt x="0" y="0"/>
                </a:lnTo>
                <a:close/>
              </a:path>
            </a:pathLst>
          </a:custGeom>
          <a:blipFill>
            <a:blip r:embed="rId7"/>
            <a:stretch>
              <a:fillRect l="0" t="-7447" r="0" b="-7447"/>
            </a:stretch>
          </a:blipFill>
        </p:spPr>
      </p:sp>
      <p:sp>
        <p:nvSpPr>
          <p:cNvPr name="TextBox 12" id="12"/>
          <p:cNvSpPr txBox="true"/>
          <p:nvPr/>
        </p:nvSpPr>
        <p:spPr>
          <a:xfrm rot="0">
            <a:off x="5820382" y="447675"/>
            <a:ext cx="8189824" cy="1038225"/>
          </a:xfrm>
          <a:prstGeom prst="rect">
            <a:avLst/>
          </a:prstGeom>
        </p:spPr>
        <p:txBody>
          <a:bodyPr anchor="t" rtlCol="false" tIns="0" lIns="0" bIns="0" rIns="0">
            <a:spAutoFit/>
          </a:bodyPr>
          <a:lstStyle/>
          <a:p>
            <a:pPr algn="l">
              <a:lnSpc>
                <a:spcPts val="8400"/>
              </a:lnSpc>
              <a:spcBef>
                <a:spcPct val="0"/>
              </a:spcBef>
            </a:pPr>
            <a:r>
              <a:rPr lang="en-US" sz="6000">
                <a:solidFill>
                  <a:srgbClr val="606060"/>
                </a:solidFill>
                <a:latin typeface="Anton"/>
                <a:ea typeface="Anton"/>
                <a:cs typeface="Anton"/>
                <a:sym typeface="Anton"/>
              </a:rPr>
              <a:t>DEMATEL- CAUSE EFFECT </a:t>
            </a:r>
          </a:p>
        </p:txBody>
      </p:sp>
      <p:sp>
        <p:nvSpPr>
          <p:cNvPr name="TextBox 13" id="13"/>
          <p:cNvSpPr txBox="true"/>
          <p:nvPr/>
        </p:nvSpPr>
        <p:spPr>
          <a:xfrm rot="0">
            <a:off x="8106604" y="5836893"/>
            <a:ext cx="9587367" cy="4099979"/>
          </a:xfrm>
          <a:prstGeom prst="rect">
            <a:avLst/>
          </a:prstGeom>
        </p:spPr>
        <p:txBody>
          <a:bodyPr anchor="t" rtlCol="false" tIns="0" lIns="0" bIns="0" rIns="0">
            <a:spAutoFit/>
          </a:bodyPr>
          <a:lstStyle/>
          <a:p>
            <a:pPr algn="l">
              <a:lnSpc>
                <a:spcPts val="2302"/>
              </a:lnSpc>
              <a:spcBef>
                <a:spcPct val="0"/>
              </a:spcBef>
            </a:pPr>
            <a:r>
              <a:rPr lang="en-US" sz="1644">
                <a:solidFill>
                  <a:srgbClr val="000000"/>
                </a:solidFill>
                <a:latin typeface="Poppins"/>
                <a:ea typeface="Poppins"/>
                <a:cs typeface="Poppins"/>
                <a:sym typeface="Poppins"/>
              </a:rPr>
              <a:t>A.</a:t>
            </a:r>
            <a:r>
              <a:rPr lang="en-US" b="true" sz="1644">
                <a:solidFill>
                  <a:srgbClr val="000000"/>
                </a:solidFill>
                <a:latin typeface="Poppins Bold"/>
                <a:ea typeface="Poppins Bold"/>
                <a:cs typeface="Poppins Bold"/>
                <a:sym typeface="Poppins Bold"/>
              </a:rPr>
              <a:t> Cause Factors (Red)</a:t>
            </a:r>
          </a:p>
          <a:p>
            <a:pPr algn="l">
              <a:lnSpc>
                <a:spcPts val="2302"/>
              </a:lnSpc>
              <a:spcBef>
                <a:spcPct val="0"/>
              </a:spcBef>
            </a:pPr>
          </a:p>
          <a:p>
            <a:pPr algn="l">
              <a:lnSpc>
                <a:spcPts val="2302"/>
              </a:lnSpc>
              <a:spcBef>
                <a:spcPct val="0"/>
              </a:spcBef>
            </a:pPr>
            <a:r>
              <a:rPr lang="en-US" sz="1644">
                <a:solidFill>
                  <a:srgbClr val="000000"/>
                </a:solidFill>
                <a:latin typeface="Poppins"/>
                <a:ea typeface="Poppins"/>
                <a:cs typeface="Poppins"/>
                <a:sym typeface="Poppins"/>
              </a:rPr>
              <a:t>C1 - Cost and C5 - Technologyhave high positive R - C values.</a:t>
            </a:r>
          </a:p>
          <a:p>
            <a:pPr algn="l">
              <a:lnSpc>
                <a:spcPts val="2302"/>
              </a:lnSpc>
              <a:spcBef>
                <a:spcPct val="0"/>
              </a:spcBef>
            </a:pPr>
            <a:r>
              <a:rPr lang="en-US" sz="1644">
                <a:solidFill>
                  <a:srgbClr val="000000"/>
                </a:solidFill>
                <a:latin typeface="Poppins"/>
                <a:ea typeface="Poppins"/>
                <a:cs typeface="Poppins"/>
                <a:sym typeface="Poppins"/>
              </a:rPr>
              <a:t>Implication: These are driving factors in the system. Changes in cost or technology will likely impact other criteria.</a:t>
            </a:r>
          </a:p>
          <a:p>
            <a:pPr algn="l">
              <a:lnSpc>
                <a:spcPts val="2302"/>
              </a:lnSpc>
              <a:spcBef>
                <a:spcPct val="0"/>
              </a:spcBef>
            </a:pPr>
            <a:r>
              <a:rPr lang="en-US" sz="1644">
                <a:solidFill>
                  <a:srgbClr val="000000"/>
                </a:solidFill>
                <a:latin typeface="Poppins"/>
                <a:ea typeface="Poppins"/>
                <a:cs typeface="Poppins"/>
                <a:sym typeface="Poppins"/>
              </a:rPr>
              <a:t>Managerial Insight: Managers should prioritize controlling cost and technology, as these will cascade effects throughout the system.</a:t>
            </a:r>
          </a:p>
          <a:p>
            <a:pPr algn="l">
              <a:lnSpc>
                <a:spcPts val="2302"/>
              </a:lnSpc>
              <a:spcBef>
                <a:spcPct val="0"/>
              </a:spcBef>
            </a:pPr>
          </a:p>
          <a:p>
            <a:pPr algn="l">
              <a:lnSpc>
                <a:spcPts val="2302"/>
              </a:lnSpc>
              <a:spcBef>
                <a:spcPct val="0"/>
              </a:spcBef>
            </a:pPr>
            <a:r>
              <a:rPr lang="en-US" sz="1644">
                <a:solidFill>
                  <a:srgbClr val="000000"/>
                </a:solidFill>
                <a:latin typeface="Poppins"/>
                <a:ea typeface="Poppins"/>
                <a:cs typeface="Poppins"/>
                <a:sym typeface="Poppins"/>
              </a:rPr>
              <a:t>B.</a:t>
            </a:r>
            <a:r>
              <a:rPr lang="en-US" b="true" sz="1644">
                <a:solidFill>
                  <a:srgbClr val="000000"/>
                </a:solidFill>
                <a:latin typeface="Poppins Bold"/>
                <a:ea typeface="Poppins Bold"/>
                <a:cs typeface="Poppins Bold"/>
                <a:sym typeface="Poppins Bold"/>
              </a:rPr>
              <a:t> Effect Factors (Blue)</a:t>
            </a:r>
          </a:p>
          <a:p>
            <a:pPr algn="l">
              <a:lnSpc>
                <a:spcPts val="2302"/>
              </a:lnSpc>
              <a:spcBef>
                <a:spcPct val="0"/>
              </a:spcBef>
            </a:pPr>
            <a:r>
              <a:rPr lang="en-US" sz="1644">
                <a:solidFill>
                  <a:srgbClr val="000000"/>
                </a:solidFill>
                <a:latin typeface="Poppins"/>
                <a:ea typeface="Poppins"/>
                <a:cs typeface="Poppins"/>
                <a:sym typeface="Poppins"/>
              </a:rPr>
              <a:t>C4 - Sustainability, C2 - Lead Time, and C3 - Qualityhave negative R - C values.</a:t>
            </a:r>
          </a:p>
          <a:p>
            <a:pPr algn="l">
              <a:lnSpc>
                <a:spcPts val="2302"/>
              </a:lnSpc>
              <a:spcBef>
                <a:spcPct val="0"/>
              </a:spcBef>
            </a:pPr>
            <a:r>
              <a:rPr lang="en-US" sz="1644">
                <a:solidFill>
                  <a:srgbClr val="000000"/>
                </a:solidFill>
                <a:latin typeface="Poppins"/>
                <a:ea typeface="Poppins"/>
                <a:cs typeface="Poppins"/>
                <a:sym typeface="Poppins"/>
              </a:rPr>
              <a:t>Implication: These are outcome factors, meaning they are more influenced by other criteria than they influence others.</a:t>
            </a:r>
          </a:p>
          <a:p>
            <a:pPr algn="l">
              <a:lnSpc>
                <a:spcPts val="2302"/>
              </a:lnSpc>
              <a:spcBef>
                <a:spcPct val="0"/>
              </a:spcBef>
            </a:pPr>
            <a:r>
              <a:rPr lang="en-US" sz="1644">
                <a:solidFill>
                  <a:srgbClr val="000000"/>
                </a:solidFill>
                <a:latin typeface="Poppins"/>
                <a:ea typeface="Poppins"/>
                <a:cs typeface="Poppins"/>
                <a:sym typeface="Poppins"/>
              </a:rPr>
              <a:t>Managerial Insight: Improvements in sustainability, lead time, and quality depend on how cost and technology are managed.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200" y="-731121"/>
            <a:ext cx="18233193" cy="4625349"/>
            <a:chOff x="0" y="0"/>
            <a:chExt cx="2824799" cy="716588"/>
          </a:xfrm>
        </p:grpSpPr>
        <p:sp>
          <p:nvSpPr>
            <p:cNvPr name="Freeform 3" id="3"/>
            <p:cNvSpPr/>
            <p:nvPr/>
          </p:nvSpPr>
          <p:spPr>
            <a:xfrm flipH="false" flipV="false" rot="0">
              <a:off x="0" y="0"/>
              <a:ext cx="2824799" cy="716588"/>
            </a:xfrm>
            <a:custGeom>
              <a:avLst/>
              <a:gdLst/>
              <a:ahLst/>
              <a:cxnLst/>
              <a:rect r="r" b="b" t="t" l="l"/>
              <a:pathLst>
                <a:path h="716588" w="2824799">
                  <a:moveTo>
                    <a:pt x="9766" y="0"/>
                  </a:moveTo>
                  <a:lnTo>
                    <a:pt x="2815033" y="0"/>
                  </a:lnTo>
                  <a:cubicBezTo>
                    <a:pt x="2820426" y="0"/>
                    <a:pt x="2824799" y="4372"/>
                    <a:pt x="2824799" y="9766"/>
                  </a:cubicBezTo>
                  <a:lnTo>
                    <a:pt x="2824799" y="706822"/>
                  </a:lnTo>
                  <a:cubicBezTo>
                    <a:pt x="2824799" y="709412"/>
                    <a:pt x="2823770" y="711896"/>
                    <a:pt x="2821938" y="713727"/>
                  </a:cubicBezTo>
                  <a:cubicBezTo>
                    <a:pt x="2820107" y="715559"/>
                    <a:pt x="2817623" y="716588"/>
                    <a:pt x="2815033" y="716588"/>
                  </a:cubicBezTo>
                  <a:lnTo>
                    <a:pt x="9766" y="716588"/>
                  </a:lnTo>
                  <a:cubicBezTo>
                    <a:pt x="7176" y="716588"/>
                    <a:pt x="4692" y="715559"/>
                    <a:pt x="2860" y="713727"/>
                  </a:cubicBezTo>
                  <a:cubicBezTo>
                    <a:pt x="1029" y="711896"/>
                    <a:pt x="0" y="709412"/>
                    <a:pt x="0" y="706822"/>
                  </a:cubicBezTo>
                  <a:lnTo>
                    <a:pt x="0" y="9766"/>
                  </a:lnTo>
                  <a:cubicBezTo>
                    <a:pt x="0" y="7176"/>
                    <a:pt x="1029" y="4692"/>
                    <a:pt x="2860" y="2860"/>
                  </a:cubicBezTo>
                  <a:cubicBezTo>
                    <a:pt x="4692" y="1029"/>
                    <a:pt x="7176" y="0"/>
                    <a:pt x="9766" y="0"/>
                  </a:cubicBezTo>
                  <a:close/>
                </a:path>
              </a:pathLst>
            </a:custGeom>
            <a:blipFill>
              <a:blip r:embed="rId2"/>
              <a:stretch>
                <a:fillRect l="0" t="-81400" r="0" b="-81400"/>
              </a:stretch>
            </a:blipFill>
            <a:ln w="28575" cap="rnd">
              <a:solidFill>
                <a:srgbClr val="FFFFFF"/>
              </a:solidFill>
              <a:prstDash val="solid"/>
              <a:round/>
            </a:ln>
          </p:spPr>
        </p:sp>
      </p:grpSp>
      <p:sp>
        <p:nvSpPr>
          <p:cNvPr name="Freeform 4" id="4"/>
          <p:cNvSpPr/>
          <p:nvPr/>
        </p:nvSpPr>
        <p:spPr>
          <a:xfrm flipH="false" flipV="false" rot="0">
            <a:off x="1407380" y="1028700"/>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474574" y="4629079"/>
            <a:ext cx="4916701" cy="4228585"/>
          </a:xfrm>
          <a:custGeom>
            <a:avLst/>
            <a:gdLst/>
            <a:ahLst/>
            <a:cxnLst/>
            <a:rect r="r" b="b" t="t" l="l"/>
            <a:pathLst>
              <a:path h="4228585" w="4916701">
                <a:moveTo>
                  <a:pt x="0" y="0"/>
                </a:moveTo>
                <a:lnTo>
                  <a:pt x="4916701" y="0"/>
                </a:lnTo>
                <a:lnTo>
                  <a:pt x="4916701" y="4228585"/>
                </a:lnTo>
                <a:lnTo>
                  <a:pt x="0" y="4228585"/>
                </a:lnTo>
                <a:lnTo>
                  <a:pt x="0" y="0"/>
                </a:lnTo>
                <a:close/>
              </a:path>
            </a:pathLst>
          </a:custGeom>
          <a:blipFill>
            <a:blip r:embed="rId5"/>
            <a:stretch>
              <a:fillRect l="0" t="0" r="0" b="0"/>
            </a:stretch>
          </a:blipFill>
        </p:spPr>
      </p:sp>
      <p:grpSp>
        <p:nvGrpSpPr>
          <p:cNvPr name="Group 6" id="6"/>
          <p:cNvGrpSpPr/>
          <p:nvPr/>
        </p:nvGrpSpPr>
        <p:grpSpPr>
          <a:xfrm rot="0">
            <a:off x="0" y="0"/>
            <a:ext cx="18032993" cy="3894228"/>
            <a:chOff x="0" y="0"/>
            <a:chExt cx="4749430" cy="1025640"/>
          </a:xfrm>
        </p:grpSpPr>
        <p:sp>
          <p:nvSpPr>
            <p:cNvPr name="Freeform 7" id="7"/>
            <p:cNvSpPr/>
            <p:nvPr/>
          </p:nvSpPr>
          <p:spPr>
            <a:xfrm flipH="false" flipV="false" rot="0">
              <a:off x="0" y="0"/>
              <a:ext cx="4749430" cy="1025640"/>
            </a:xfrm>
            <a:custGeom>
              <a:avLst/>
              <a:gdLst/>
              <a:ahLst/>
              <a:cxnLst/>
              <a:rect r="r" b="b" t="t" l="l"/>
              <a:pathLst>
                <a:path h="1025640" w="4749430">
                  <a:moveTo>
                    <a:pt x="0" y="0"/>
                  </a:moveTo>
                  <a:lnTo>
                    <a:pt x="4749430" y="0"/>
                  </a:lnTo>
                  <a:lnTo>
                    <a:pt x="4749430" y="1025640"/>
                  </a:lnTo>
                  <a:lnTo>
                    <a:pt x="0" y="1025640"/>
                  </a:lnTo>
                  <a:close/>
                </a:path>
              </a:pathLst>
            </a:custGeom>
            <a:solidFill>
              <a:srgbClr val="000000">
                <a:alpha val="47843"/>
              </a:srgbClr>
            </a:solidFill>
          </p:spPr>
        </p:sp>
        <p:sp>
          <p:nvSpPr>
            <p:cNvPr name="TextBox 8" id="8"/>
            <p:cNvSpPr txBox="true"/>
            <p:nvPr/>
          </p:nvSpPr>
          <p:spPr>
            <a:xfrm>
              <a:off x="0" y="-57150"/>
              <a:ext cx="4749430" cy="108279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355075" y="1425164"/>
            <a:ext cx="9577849" cy="118427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Anton"/>
                <a:ea typeface="Anton"/>
                <a:cs typeface="Anton"/>
                <a:sym typeface="Anton"/>
              </a:rPr>
              <a:t>ROBUST OPTIMIZATION</a:t>
            </a:r>
          </a:p>
        </p:txBody>
      </p:sp>
      <p:sp>
        <p:nvSpPr>
          <p:cNvPr name="TextBox 10" id="10"/>
          <p:cNvSpPr txBox="true"/>
          <p:nvPr/>
        </p:nvSpPr>
        <p:spPr>
          <a:xfrm rot="0">
            <a:off x="1028700" y="4571929"/>
            <a:ext cx="8943340" cy="4906466"/>
          </a:xfrm>
          <a:prstGeom prst="rect">
            <a:avLst/>
          </a:prstGeom>
        </p:spPr>
        <p:txBody>
          <a:bodyPr anchor="t" rtlCol="false" tIns="0" lIns="0" bIns="0" rIns="0">
            <a:spAutoFit/>
          </a:bodyPr>
          <a:lstStyle/>
          <a:p>
            <a:pPr algn="just">
              <a:lnSpc>
                <a:spcPts val="2996"/>
              </a:lnSpc>
              <a:spcBef>
                <a:spcPct val="0"/>
              </a:spcBef>
            </a:pPr>
            <a:r>
              <a:rPr lang="en-US" b="true" sz="2140" strike="noStrike" u="none">
                <a:solidFill>
                  <a:srgbClr val="606060"/>
                </a:solidFill>
                <a:latin typeface="Poppins Bold"/>
                <a:ea typeface="Poppins Bold"/>
                <a:cs typeface="Poppins Bold"/>
                <a:sym typeface="Poppins Bold"/>
              </a:rPr>
              <a:t>Objective:</a:t>
            </a:r>
          </a:p>
          <a:p>
            <a:pPr algn="just">
              <a:lnSpc>
                <a:spcPts val="2996"/>
              </a:lnSpc>
              <a:spcBef>
                <a:spcPct val="0"/>
              </a:spcBef>
            </a:pPr>
            <a:r>
              <a:rPr lang="en-US" sz="2140" strike="noStrike" u="none">
                <a:solidFill>
                  <a:srgbClr val="606060"/>
                </a:solidFill>
                <a:latin typeface="Poppins"/>
                <a:ea typeface="Poppins"/>
                <a:cs typeface="Poppins"/>
                <a:sym typeface="Poppins"/>
              </a:rPr>
              <a:t>Minimize total procurement cost while ensuring:</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Demand is met</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Quality standards are upheld</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Sustainability criteria are satisfied</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Supply reliability is maintained under uncertainty</a:t>
            </a:r>
          </a:p>
          <a:p>
            <a:pPr algn="just">
              <a:lnSpc>
                <a:spcPts val="2996"/>
              </a:lnSpc>
              <a:spcBef>
                <a:spcPct val="0"/>
              </a:spcBef>
            </a:pPr>
          </a:p>
          <a:p>
            <a:pPr algn="just">
              <a:lnSpc>
                <a:spcPts val="2996"/>
              </a:lnSpc>
              <a:spcBef>
                <a:spcPct val="0"/>
              </a:spcBef>
            </a:pPr>
            <a:r>
              <a:rPr lang="en-US" b="true" sz="2140" strike="noStrike" u="none">
                <a:solidFill>
                  <a:srgbClr val="606060"/>
                </a:solidFill>
                <a:latin typeface="Poppins Bold"/>
                <a:ea typeface="Poppins Bold"/>
                <a:cs typeface="Poppins Bold"/>
                <a:sym typeface="Poppins Bold"/>
              </a:rPr>
              <a:t>Key Uncertain Parameters:</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Supplier costs ​</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Supplier capacity </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Supplier reliability (e.g., risk of disruption)</a:t>
            </a:r>
          </a:p>
          <a:p>
            <a:pPr algn="just" marL="462164" indent="-231082" lvl="1">
              <a:lnSpc>
                <a:spcPts val="2996"/>
              </a:lnSpc>
              <a:spcBef>
                <a:spcPct val="0"/>
              </a:spcBef>
              <a:buFont typeface="Arial"/>
              <a:buChar char="•"/>
            </a:pPr>
            <a:r>
              <a:rPr lang="en-US" sz="2140" strike="noStrike" u="none">
                <a:solidFill>
                  <a:srgbClr val="606060"/>
                </a:solidFill>
                <a:latin typeface="Poppins"/>
                <a:ea typeface="Poppins"/>
                <a:cs typeface="Poppins"/>
                <a:sym typeface="Poppins"/>
              </a:rPr>
              <a:t>Quality/sustainability scores (may affect feasibility)</a:t>
            </a:r>
          </a:p>
          <a:p>
            <a:pPr algn="just">
              <a:lnSpc>
                <a:spcPts val="299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5440746" y="417462"/>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4" id="4"/>
          <p:cNvGraphicFramePr/>
          <p:nvPr/>
        </p:nvGraphicFramePr>
        <p:xfrm>
          <a:off x="1028700" y="1271245"/>
          <a:ext cx="7701237" cy="8229600"/>
        </p:xfrm>
        <a:graphic>
          <a:graphicData uri="http://schemas.openxmlformats.org/presentationml/2006/ole">
            <p:oleObj imgW="9334500" imgH="9867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5" id="5"/>
          <p:cNvSpPr txBox="true"/>
          <p:nvPr/>
        </p:nvSpPr>
        <p:spPr>
          <a:xfrm rot="0">
            <a:off x="4875162" y="193282"/>
            <a:ext cx="8537677"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ROBUST OPTIMIZATION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5822262" y="772211"/>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82164" y="1936072"/>
            <a:ext cx="11890914" cy="5172548"/>
          </a:xfrm>
          <a:custGeom>
            <a:avLst/>
            <a:gdLst/>
            <a:ahLst/>
            <a:cxnLst/>
            <a:rect r="r" b="b" t="t" l="l"/>
            <a:pathLst>
              <a:path h="5172548" w="11890914">
                <a:moveTo>
                  <a:pt x="0" y="0"/>
                </a:moveTo>
                <a:lnTo>
                  <a:pt x="11890914" y="0"/>
                </a:lnTo>
                <a:lnTo>
                  <a:pt x="11890914" y="5172547"/>
                </a:lnTo>
                <a:lnTo>
                  <a:pt x="0" y="5172547"/>
                </a:lnTo>
                <a:lnTo>
                  <a:pt x="0" y="0"/>
                </a:lnTo>
                <a:close/>
              </a:path>
            </a:pathLst>
          </a:custGeom>
          <a:blipFill>
            <a:blip r:embed="rId5"/>
            <a:stretch>
              <a:fillRect l="0" t="0" r="0" b="0"/>
            </a:stretch>
          </a:blipFill>
        </p:spPr>
      </p:sp>
      <p:sp>
        <p:nvSpPr>
          <p:cNvPr name="Freeform 5" id="5"/>
          <p:cNvSpPr/>
          <p:nvPr/>
        </p:nvSpPr>
        <p:spPr>
          <a:xfrm flipH="false" flipV="false" rot="0">
            <a:off x="314922" y="7958971"/>
            <a:ext cx="7740977" cy="1547953"/>
          </a:xfrm>
          <a:custGeom>
            <a:avLst/>
            <a:gdLst/>
            <a:ahLst/>
            <a:cxnLst/>
            <a:rect r="r" b="b" t="t" l="l"/>
            <a:pathLst>
              <a:path h="1547953" w="7740977">
                <a:moveTo>
                  <a:pt x="0" y="0"/>
                </a:moveTo>
                <a:lnTo>
                  <a:pt x="7740977" y="0"/>
                </a:lnTo>
                <a:lnTo>
                  <a:pt x="7740977" y="1547953"/>
                </a:lnTo>
                <a:lnTo>
                  <a:pt x="0" y="1547953"/>
                </a:lnTo>
                <a:lnTo>
                  <a:pt x="0" y="0"/>
                </a:lnTo>
                <a:close/>
              </a:path>
            </a:pathLst>
          </a:custGeom>
          <a:blipFill>
            <a:blip r:embed="rId6"/>
            <a:stretch>
              <a:fillRect l="0" t="-15738" r="0" b="-15738"/>
            </a:stretch>
          </a:blipFill>
        </p:spPr>
      </p:sp>
      <p:sp>
        <p:nvSpPr>
          <p:cNvPr name="Freeform 6" id="6"/>
          <p:cNvSpPr/>
          <p:nvPr/>
        </p:nvSpPr>
        <p:spPr>
          <a:xfrm flipH="false" flipV="false" rot="0">
            <a:off x="314922" y="1936072"/>
            <a:ext cx="5507340" cy="5172548"/>
          </a:xfrm>
          <a:custGeom>
            <a:avLst/>
            <a:gdLst/>
            <a:ahLst/>
            <a:cxnLst/>
            <a:rect r="r" b="b" t="t" l="l"/>
            <a:pathLst>
              <a:path h="5172548" w="5507340">
                <a:moveTo>
                  <a:pt x="0" y="0"/>
                </a:moveTo>
                <a:lnTo>
                  <a:pt x="5507340" y="0"/>
                </a:lnTo>
                <a:lnTo>
                  <a:pt x="5507340" y="5172547"/>
                </a:lnTo>
                <a:lnTo>
                  <a:pt x="0" y="5172547"/>
                </a:lnTo>
                <a:lnTo>
                  <a:pt x="0" y="0"/>
                </a:lnTo>
                <a:close/>
              </a:path>
            </a:pathLst>
          </a:custGeom>
          <a:blipFill>
            <a:blip r:embed="rId7"/>
            <a:stretch>
              <a:fillRect l="0" t="0" r="0" b="0"/>
            </a:stretch>
          </a:blipFill>
        </p:spPr>
      </p:sp>
      <p:sp>
        <p:nvSpPr>
          <p:cNvPr name="TextBox 7" id="7"/>
          <p:cNvSpPr txBox="true"/>
          <p:nvPr/>
        </p:nvSpPr>
        <p:spPr>
          <a:xfrm rot="0">
            <a:off x="6370400" y="548030"/>
            <a:ext cx="5547200"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BOX UNCERTAINITY </a:t>
            </a:r>
          </a:p>
        </p:txBody>
      </p:sp>
      <p:sp>
        <p:nvSpPr>
          <p:cNvPr name="TextBox 8" id="8"/>
          <p:cNvSpPr txBox="true"/>
          <p:nvPr/>
        </p:nvSpPr>
        <p:spPr>
          <a:xfrm rot="0">
            <a:off x="8249626" y="7413419"/>
            <a:ext cx="9723452" cy="2657004"/>
          </a:xfrm>
          <a:prstGeom prst="rect">
            <a:avLst/>
          </a:prstGeom>
        </p:spPr>
        <p:txBody>
          <a:bodyPr anchor="t" rtlCol="false" tIns="0" lIns="0" bIns="0" rIns="0">
            <a:spAutoFit/>
          </a:bodyPr>
          <a:lstStyle/>
          <a:p>
            <a:pPr algn="l" marL="412986" indent="-206493" lvl="1">
              <a:lnSpc>
                <a:spcPts val="2677"/>
              </a:lnSpc>
              <a:buFont typeface="Arial"/>
              <a:buChar char="•"/>
            </a:pPr>
            <a:r>
              <a:rPr lang="en-US" sz="1912">
                <a:solidFill>
                  <a:srgbClr val="000000"/>
                </a:solidFill>
                <a:latin typeface="Poppins"/>
                <a:ea typeface="Poppins"/>
                <a:cs typeface="Poppins"/>
                <a:sym typeface="Poppins"/>
              </a:rPr>
              <a:t>Independent parameter ranges modeled for cost, capacity, demand, quality, and lead time to capture extreme variations.</a:t>
            </a:r>
          </a:p>
          <a:p>
            <a:pPr algn="l" marL="412986" indent="-206493" lvl="1">
              <a:lnSpc>
                <a:spcPts val="2677"/>
              </a:lnSpc>
              <a:buFont typeface="Arial"/>
              <a:buChar char="•"/>
            </a:pPr>
            <a:r>
              <a:rPr lang="en-US" sz="1912">
                <a:solidFill>
                  <a:srgbClr val="000000"/>
                </a:solidFill>
                <a:latin typeface="Poppins"/>
                <a:ea typeface="Poppins"/>
                <a:cs typeface="Poppins"/>
                <a:sym typeface="Poppins"/>
              </a:rPr>
              <a:t>Box uncertainty framework protects against all combinations of parameter extremes, ensuring full coverage.</a:t>
            </a:r>
          </a:p>
          <a:p>
            <a:pPr algn="l" marL="412986" indent="-206493" lvl="1">
              <a:lnSpc>
                <a:spcPts val="2677"/>
              </a:lnSpc>
              <a:buFont typeface="Arial"/>
              <a:buChar char="•"/>
            </a:pPr>
            <a:r>
              <a:rPr lang="en-US" sz="1912">
                <a:solidFill>
                  <a:srgbClr val="000000"/>
                </a:solidFill>
                <a:latin typeface="Poppins"/>
                <a:ea typeface="Poppins"/>
                <a:cs typeface="Poppins"/>
                <a:sym typeface="Poppins"/>
              </a:rPr>
              <a:t>This very conservative approach assumes worst cases occur simultaneously, increasing cost impact up to 40%.</a:t>
            </a:r>
          </a:p>
          <a:p>
            <a:pPr algn="l" marL="412986" indent="-206493" lvl="1">
              <a:lnSpc>
                <a:spcPts val="2677"/>
              </a:lnSpc>
              <a:buFont typeface="Arial"/>
              <a:buChar char="•"/>
            </a:pPr>
            <a:r>
              <a:rPr lang="en-US" sz="1912">
                <a:solidFill>
                  <a:srgbClr val="000000"/>
                </a:solidFill>
                <a:latin typeface="Poppins"/>
                <a:ea typeface="Poppins"/>
                <a:cs typeface="Poppins"/>
                <a:sym typeface="Poppins"/>
              </a:rPr>
              <a:t>Provides robust but cautious protection, making the model resilient though potentially over-conservative.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6093388"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982075"/>
            <a:ext cx="7947312" cy="4249256"/>
          </a:xfrm>
          <a:custGeom>
            <a:avLst/>
            <a:gdLst/>
            <a:ahLst/>
            <a:cxnLst/>
            <a:rect r="r" b="b" t="t" l="l"/>
            <a:pathLst>
              <a:path h="4249256" w="7947312">
                <a:moveTo>
                  <a:pt x="0" y="0"/>
                </a:moveTo>
                <a:lnTo>
                  <a:pt x="7947312" y="0"/>
                </a:lnTo>
                <a:lnTo>
                  <a:pt x="7947312" y="4249256"/>
                </a:lnTo>
                <a:lnTo>
                  <a:pt x="0" y="4249256"/>
                </a:lnTo>
                <a:lnTo>
                  <a:pt x="0" y="0"/>
                </a:lnTo>
                <a:close/>
              </a:path>
            </a:pathLst>
          </a:custGeom>
          <a:blipFill>
            <a:blip r:embed="rId5"/>
            <a:stretch>
              <a:fillRect l="0" t="0" r="0" b="0"/>
            </a:stretch>
          </a:blipFill>
        </p:spPr>
      </p:sp>
      <p:sp>
        <p:nvSpPr>
          <p:cNvPr name="TextBox 5" id="5"/>
          <p:cNvSpPr txBox="true"/>
          <p:nvPr/>
        </p:nvSpPr>
        <p:spPr>
          <a:xfrm rot="0">
            <a:off x="6783950" y="447675"/>
            <a:ext cx="5410662"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BOX UNCERTAINITY </a:t>
            </a:r>
          </a:p>
        </p:txBody>
      </p:sp>
      <p:sp>
        <p:nvSpPr>
          <p:cNvPr name="TextBox 6" id="6"/>
          <p:cNvSpPr txBox="true"/>
          <p:nvPr/>
        </p:nvSpPr>
        <p:spPr>
          <a:xfrm rot="0">
            <a:off x="1028700" y="6438724"/>
            <a:ext cx="7947312" cy="28403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Poppins"/>
                <a:ea typeface="Poppins"/>
                <a:cs typeface="Poppins"/>
                <a:sym typeface="Poppins"/>
              </a:rPr>
              <a:t>Cost uncertainty for each supplier modeled with a ±10% range to capture worst-case pricing scenarios.</a:t>
            </a:r>
          </a:p>
          <a:p>
            <a:pPr algn="l" marL="388620" indent="-194310" lvl="1">
              <a:lnSpc>
                <a:spcPts val="2520"/>
              </a:lnSpc>
              <a:buFont typeface="Arial"/>
              <a:buChar char="•"/>
            </a:pPr>
            <a:r>
              <a:rPr lang="en-US" sz="1800">
                <a:solidFill>
                  <a:srgbClr val="000000"/>
                </a:solidFill>
                <a:latin typeface="Poppins"/>
                <a:ea typeface="Poppins"/>
                <a:cs typeface="Poppins"/>
                <a:sym typeface="Poppins"/>
              </a:rPr>
              <a:t>Guru Kripa Beej Bhandar and Maa Jai Ambe Agro show competitive nominal costs with acceptable upper bounds, making them cost-efficient under uncertainty.</a:t>
            </a:r>
          </a:p>
          <a:p>
            <a:pPr algn="l" marL="388620" indent="-194310" lvl="1">
              <a:lnSpc>
                <a:spcPts val="2520"/>
              </a:lnSpc>
              <a:buFont typeface="Arial"/>
              <a:buChar char="•"/>
            </a:pPr>
            <a:r>
              <a:rPr lang="en-US" sz="1800">
                <a:solidFill>
                  <a:srgbClr val="000000"/>
                </a:solidFill>
                <a:latin typeface="Poppins"/>
                <a:ea typeface="Poppins"/>
                <a:cs typeface="Poppins"/>
                <a:sym typeface="Poppins"/>
              </a:rPr>
              <a:t>Several suppliers exhibit high upper bound costs, increasing worst-case total cost and reducing their allocation priority.</a:t>
            </a:r>
          </a:p>
          <a:p>
            <a:pPr algn="l" marL="388620" indent="-194310" lvl="1">
              <a:lnSpc>
                <a:spcPts val="2520"/>
              </a:lnSpc>
              <a:buFont typeface="Arial"/>
              <a:buChar char="•"/>
            </a:pPr>
            <a:r>
              <a:rPr lang="en-US" sz="1800">
                <a:solidFill>
                  <a:srgbClr val="000000"/>
                </a:solidFill>
                <a:latin typeface="Poppins"/>
                <a:ea typeface="Poppins"/>
                <a:cs typeface="Poppins"/>
                <a:sym typeface="Poppins"/>
              </a:rPr>
              <a:t>Provides a clear cost-risk trade-off, enabling selection of suppliers with stable pricing under uncertainty.</a:t>
            </a:r>
          </a:p>
        </p:txBody>
      </p:sp>
      <p:sp>
        <p:nvSpPr>
          <p:cNvPr name="Freeform 7" id="7"/>
          <p:cNvSpPr/>
          <p:nvPr/>
        </p:nvSpPr>
        <p:spPr>
          <a:xfrm flipH="false" flipV="false" rot="0">
            <a:off x="9791280" y="1965159"/>
            <a:ext cx="6696899" cy="4266173"/>
          </a:xfrm>
          <a:custGeom>
            <a:avLst/>
            <a:gdLst/>
            <a:ahLst/>
            <a:cxnLst/>
            <a:rect r="r" b="b" t="t" l="l"/>
            <a:pathLst>
              <a:path h="4266173" w="6696899">
                <a:moveTo>
                  <a:pt x="0" y="0"/>
                </a:moveTo>
                <a:lnTo>
                  <a:pt x="6696899" y="0"/>
                </a:lnTo>
                <a:lnTo>
                  <a:pt x="6696899" y="4266172"/>
                </a:lnTo>
                <a:lnTo>
                  <a:pt x="0" y="4266172"/>
                </a:lnTo>
                <a:lnTo>
                  <a:pt x="0" y="0"/>
                </a:lnTo>
                <a:close/>
              </a:path>
            </a:pathLst>
          </a:custGeom>
          <a:blipFill>
            <a:blip r:embed="rId6"/>
            <a:stretch>
              <a:fillRect l="0" t="0" r="0" b="0"/>
            </a:stretch>
          </a:blipFill>
        </p:spPr>
      </p:sp>
      <p:sp>
        <p:nvSpPr>
          <p:cNvPr name="TextBox 8" id="8"/>
          <p:cNvSpPr txBox="true"/>
          <p:nvPr/>
        </p:nvSpPr>
        <p:spPr>
          <a:xfrm rot="0">
            <a:off x="9791280" y="6438724"/>
            <a:ext cx="7006240" cy="3154680"/>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sz="1800" strike="noStrike" u="none">
                <a:solidFill>
                  <a:srgbClr val="000000"/>
                </a:solidFill>
                <a:latin typeface="Poppins"/>
                <a:ea typeface="Poppins"/>
                <a:cs typeface="Poppins"/>
                <a:sym typeface="Poppins"/>
              </a:rPr>
              <a:t>Worst-case cost and lead time trade-offs analyzed to identify suppliers with optimal balance under uncertainty.</a:t>
            </a:r>
          </a:p>
          <a:p>
            <a:pPr algn="l" marL="388620" indent="-194310" lvl="1">
              <a:lnSpc>
                <a:spcPts val="2520"/>
              </a:lnSpc>
              <a:spcBef>
                <a:spcPct val="0"/>
              </a:spcBef>
              <a:buFont typeface="Arial"/>
              <a:buChar char="•"/>
            </a:pPr>
            <a:r>
              <a:rPr lang="en-US" sz="1800" strike="noStrike" u="none">
                <a:solidFill>
                  <a:srgbClr val="000000"/>
                </a:solidFill>
                <a:latin typeface="Poppins"/>
                <a:ea typeface="Poppins"/>
                <a:cs typeface="Poppins"/>
                <a:sym typeface="Poppins"/>
              </a:rPr>
              <a:t>Guru Kripa Beej Bhandar and Maa Jai Ambe Agro positioned favorably with moderate cost, manageable lead time, and high quality scores.</a:t>
            </a:r>
          </a:p>
          <a:p>
            <a:pPr algn="l" marL="388620" indent="-194310" lvl="1">
              <a:lnSpc>
                <a:spcPts val="2520"/>
              </a:lnSpc>
              <a:spcBef>
                <a:spcPct val="0"/>
              </a:spcBef>
              <a:buFont typeface="Arial"/>
              <a:buChar char="•"/>
            </a:pPr>
            <a:r>
              <a:rPr lang="en-US" sz="1800" strike="noStrike" u="none">
                <a:solidFill>
                  <a:srgbClr val="000000"/>
                </a:solidFill>
                <a:latin typeface="Poppins"/>
                <a:ea typeface="Poppins"/>
                <a:cs typeface="Poppins"/>
                <a:sym typeface="Poppins"/>
              </a:rPr>
              <a:t>Suppliers with higher cost and longer lead times show reduced competitiveness in the allocation process.</a:t>
            </a:r>
          </a:p>
          <a:p>
            <a:pPr algn="l" marL="388620" indent="-194310" lvl="1">
              <a:lnSpc>
                <a:spcPts val="2520"/>
              </a:lnSpc>
              <a:spcBef>
                <a:spcPct val="0"/>
              </a:spcBef>
              <a:buFont typeface="Arial"/>
              <a:buChar char="•"/>
            </a:pPr>
            <a:r>
              <a:rPr lang="en-US" sz="1800" strike="noStrike" u="none">
                <a:solidFill>
                  <a:srgbClr val="000000"/>
                </a:solidFill>
                <a:latin typeface="Poppins"/>
                <a:ea typeface="Poppins"/>
                <a:cs typeface="Poppins"/>
                <a:sym typeface="Poppins"/>
              </a:rPr>
              <a:t>This trade-off visualization enables identification of suppliers offering stable cost–time performance without compromising quality.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5641643" y="315011"/>
            <a:ext cx="519804" cy="713689"/>
          </a:xfrm>
          <a:custGeom>
            <a:avLst/>
            <a:gdLst/>
            <a:ahLst/>
            <a:cxnLst/>
            <a:rect r="r" b="b" t="t" l="l"/>
            <a:pathLst>
              <a:path h="713689" w="519804">
                <a:moveTo>
                  <a:pt x="0" y="0"/>
                </a:moveTo>
                <a:lnTo>
                  <a:pt x="519803" y="0"/>
                </a:lnTo>
                <a:lnTo>
                  <a:pt x="519803"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8951429"/>
            <a:ext cx="18233193" cy="1559886"/>
            <a:chOff x="0" y="0"/>
            <a:chExt cx="2824799" cy="241667"/>
          </a:xfrm>
        </p:grpSpPr>
        <p:sp>
          <p:nvSpPr>
            <p:cNvPr name="Freeform 5" id="5"/>
            <p:cNvSpPr/>
            <p:nvPr/>
          </p:nvSpPr>
          <p:spPr>
            <a:xfrm flipH="false" flipV="false" rot="0">
              <a:off x="0" y="0"/>
              <a:ext cx="2824799" cy="241667"/>
            </a:xfrm>
            <a:custGeom>
              <a:avLst/>
              <a:gdLst/>
              <a:ahLst/>
              <a:cxnLst/>
              <a:rect r="r" b="b" t="t" l="l"/>
              <a:pathLst>
                <a:path h="241667" w="2824799">
                  <a:moveTo>
                    <a:pt x="9766" y="0"/>
                  </a:moveTo>
                  <a:lnTo>
                    <a:pt x="2815033" y="0"/>
                  </a:lnTo>
                  <a:cubicBezTo>
                    <a:pt x="2820426" y="0"/>
                    <a:pt x="2824799" y="4372"/>
                    <a:pt x="2824799" y="9766"/>
                  </a:cubicBezTo>
                  <a:lnTo>
                    <a:pt x="2824799" y="231901"/>
                  </a:lnTo>
                  <a:cubicBezTo>
                    <a:pt x="2824799" y="234491"/>
                    <a:pt x="2823770" y="236975"/>
                    <a:pt x="2821938" y="238807"/>
                  </a:cubicBezTo>
                  <a:cubicBezTo>
                    <a:pt x="2820107" y="240638"/>
                    <a:pt x="2817623" y="241667"/>
                    <a:pt x="2815033" y="241667"/>
                  </a:cubicBezTo>
                  <a:lnTo>
                    <a:pt x="9766" y="241667"/>
                  </a:lnTo>
                  <a:cubicBezTo>
                    <a:pt x="7176" y="241667"/>
                    <a:pt x="4692" y="240638"/>
                    <a:pt x="2860" y="238807"/>
                  </a:cubicBezTo>
                  <a:cubicBezTo>
                    <a:pt x="1029" y="236975"/>
                    <a:pt x="0" y="234491"/>
                    <a:pt x="0" y="231901"/>
                  </a:cubicBezTo>
                  <a:lnTo>
                    <a:pt x="0" y="9766"/>
                  </a:lnTo>
                  <a:cubicBezTo>
                    <a:pt x="0" y="7176"/>
                    <a:pt x="1029" y="4692"/>
                    <a:pt x="2860" y="2860"/>
                  </a:cubicBezTo>
                  <a:cubicBezTo>
                    <a:pt x="4692" y="1029"/>
                    <a:pt x="7176" y="0"/>
                    <a:pt x="9766" y="0"/>
                  </a:cubicBezTo>
                  <a:close/>
                </a:path>
              </a:pathLst>
            </a:custGeom>
            <a:blipFill>
              <a:blip r:embed="rId5"/>
              <a:stretch>
                <a:fillRect l="0" t="-339383" r="0" b="-339383"/>
              </a:stretch>
            </a:blipFill>
            <a:ln w="28575" cap="rnd">
              <a:solidFill>
                <a:srgbClr val="FFFFFF"/>
              </a:solidFill>
              <a:prstDash val="solid"/>
              <a:round/>
            </a:ln>
          </p:spPr>
        </p:sp>
      </p:grpSp>
      <p:sp>
        <p:nvSpPr>
          <p:cNvPr name="Freeform 6" id="6"/>
          <p:cNvSpPr/>
          <p:nvPr/>
        </p:nvSpPr>
        <p:spPr>
          <a:xfrm flipH="false" flipV="false" rot="0">
            <a:off x="1762427" y="1618007"/>
            <a:ext cx="7758118" cy="4170185"/>
          </a:xfrm>
          <a:custGeom>
            <a:avLst/>
            <a:gdLst/>
            <a:ahLst/>
            <a:cxnLst/>
            <a:rect r="r" b="b" t="t" l="l"/>
            <a:pathLst>
              <a:path h="4170185" w="7758118">
                <a:moveTo>
                  <a:pt x="0" y="0"/>
                </a:moveTo>
                <a:lnTo>
                  <a:pt x="7758117" y="0"/>
                </a:lnTo>
                <a:lnTo>
                  <a:pt x="7758117" y="4170185"/>
                </a:lnTo>
                <a:lnTo>
                  <a:pt x="0" y="4170185"/>
                </a:lnTo>
                <a:lnTo>
                  <a:pt x="0" y="0"/>
                </a:lnTo>
                <a:close/>
              </a:path>
            </a:pathLst>
          </a:custGeom>
          <a:blipFill>
            <a:blip r:embed="rId6"/>
            <a:stretch>
              <a:fillRect l="0" t="0" r="0" b="0"/>
            </a:stretch>
          </a:blipFill>
        </p:spPr>
      </p:sp>
      <p:graphicFrame>
        <p:nvGraphicFramePr>
          <p:cNvPr name="Object 7" id="7"/>
          <p:cNvGraphicFramePr/>
          <p:nvPr/>
        </p:nvGraphicFramePr>
        <p:xfrm>
          <a:off x="10247120" y="1618007"/>
          <a:ext cx="10901362" cy="2629043"/>
        </p:xfrm>
        <a:graphic>
          <a:graphicData uri="http://schemas.openxmlformats.org/presentationml/2006/ole">
            <p:oleObj imgW="13068300" imgH="48006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TextBox 8" id="8"/>
          <p:cNvSpPr txBox="true"/>
          <p:nvPr/>
        </p:nvSpPr>
        <p:spPr>
          <a:xfrm rot="0">
            <a:off x="4208221" y="170207"/>
            <a:ext cx="9446896"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BOX UNCERTAINITY </a:t>
            </a:r>
          </a:p>
        </p:txBody>
      </p:sp>
      <p:sp>
        <p:nvSpPr>
          <p:cNvPr name="TextBox 9" id="9"/>
          <p:cNvSpPr txBox="true"/>
          <p:nvPr/>
        </p:nvSpPr>
        <p:spPr>
          <a:xfrm rot="0">
            <a:off x="1573940" y="5931067"/>
            <a:ext cx="8673180" cy="2536961"/>
          </a:xfrm>
          <a:prstGeom prst="rect">
            <a:avLst/>
          </a:prstGeom>
        </p:spPr>
        <p:txBody>
          <a:bodyPr anchor="t" rtlCol="false" tIns="0" lIns="0" bIns="0" rIns="0">
            <a:spAutoFit/>
          </a:bodyPr>
          <a:lstStyle/>
          <a:p>
            <a:pPr algn="l" marL="393986" indent="-196993" lvl="1">
              <a:lnSpc>
                <a:spcPts val="2554"/>
              </a:lnSpc>
              <a:buFont typeface="Arial"/>
              <a:buChar char="•"/>
            </a:pPr>
            <a:r>
              <a:rPr lang="en-US" sz="1824">
                <a:solidFill>
                  <a:srgbClr val="000000"/>
                </a:solidFill>
                <a:latin typeface="Poppins"/>
                <a:ea typeface="Poppins"/>
                <a:cs typeface="Poppins"/>
                <a:sym typeface="Poppins"/>
              </a:rPr>
              <a:t>Optimal solution achieved with worst-case total cost of $10,175, ensuring acceptable quality and lead time.</a:t>
            </a:r>
          </a:p>
          <a:p>
            <a:pPr algn="l" marL="393986" indent="-196993" lvl="1">
              <a:lnSpc>
                <a:spcPts val="2554"/>
              </a:lnSpc>
              <a:buFont typeface="Arial"/>
              <a:buChar char="•"/>
            </a:pPr>
            <a:r>
              <a:rPr lang="en-US" sz="1824">
                <a:solidFill>
                  <a:srgbClr val="000000"/>
                </a:solidFill>
                <a:latin typeface="Poppins"/>
                <a:ea typeface="Poppins"/>
                <a:cs typeface="Poppins"/>
                <a:sym typeface="Poppins"/>
              </a:rPr>
              <a:t>Allocation made only to Guru Kripa Beej Bhandar and Maa Jai Ambe Agro, each with 500 kg, based on balanced quality, cost, and lead time.</a:t>
            </a:r>
          </a:p>
          <a:p>
            <a:pPr algn="l" marL="393986" indent="-196993" lvl="1">
              <a:lnSpc>
                <a:spcPts val="2554"/>
              </a:lnSpc>
              <a:buFont typeface="Arial"/>
              <a:buChar char="•"/>
            </a:pPr>
            <a:r>
              <a:rPr lang="en-US" sz="1824">
                <a:solidFill>
                  <a:srgbClr val="000000"/>
                </a:solidFill>
                <a:latin typeface="Poppins"/>
                <a:ea typeface="Poppins"/>
                <a:cs typeface="Poppins"/>
                <a:sym typeface="Poppins"/>
              </a:rPr>
              <a:t>All other suppliers excluded due to high worst-case cost or lead time exceeding constraints.</a:t>
            </a:r>
          </a:p>
          <a:p>
            <a:pPr algn="l" marL="393986" indent="-196993" lvl="1">
              <a:lnSpc>
                <a:spcPts val="2554"/>
              </a:lnSpc>
              <a:buFont typeface="Arial"/>
              <a:buChar char="•"/>
            </a:pPr>
            <a:r>
              <a:rPr lang="en-US" sz="1824">
                <a:solidFill>
                  <a:srgbClr val="000000"/>
                </a:solidFill>
                <a:latin typeface="Poppins"/>
                <a:ea typeface="Poppins"/>
                <a:cs typeface="Poppins"/>
                <a:sym typeface="Poppins"/>
              </a:rPr>
              <a:t>Final allocation ensures average quality and sustainability of 7.5 with a worst-case lead time of 10.20 day.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3766062" y="729748"/>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8951429"/>
            <a:ext cx="18233193" cy="1559886"/>
            <a:chOff x="0" y="0"/>
            <a:chExt cx="2824799" cy="241667"/>
          </a:xfrm>
        </p:grpSpPr>
        <p:sp>
          <p:nvSpPr>
            <p:cNvPr name="Freeform 5" id="5"/>
            <p:cNvSpPr/>
            <p:nvPr/>
          </p:nvSpPr>
          <p:spPr>
            <a:xfrm flipH="false" flipV="false" rot="0">
              <a:off x="0" y="0"/>
              <a:ext cx="2824799" cy="241667"/>
            </a:xfrm>
            <a:custGeom>
              <a:avLst/>
              <a:gdLst/>
              <a:ahLst/>
              <a:cxnLst/>
              <a:rect r="r" b="b" t="t" l="l"/>
              <a:pathLst>
                <a:path h="241667" w="2824799">
                  <a:moveTo>
                    <a:pt x="9766" y="0"/>
                  </a:moveTo>
                  <a:lnTo>
                    <a:pt x="2815033" y="0"/>
                  </a:lnTo>
                  <a:cubicBezTo>
                    <a:pt x="2820426" y="0"/>
                    <a:pt x="2824799" y="4372"/>
                    <a:pt x="2824799" y="9766"/>
                  </a:cubicBezTo>
                  <a:lnTo>
                    <a:pt x="2824799" y="231901"/>
                  </a:lnTo>
                  <a:cubicBezTo>
                    <a:pt x="2824799" y="234491"/>
                    <a:pt x="2823770" y="236975"/>
                    <a:pt x="2821938" y="238807"/>
                  </a:cubicBezTo>
                  <a:cubicBezTo>
                    <a:pt x="2820107" y="240638"/>
                    <a:pt x="2817623" y="241667"/>
                    <a:pt x="2815033" y="241667"/>
                  </a:cubicBezTo>
                  <a:lnTo>
                    <a:pt x="9766" y="241667"/>
                  </a:lnTo>
                  <a:cubicBezTo>
                    <a:pt x="7176" y="241667"/>
                    <a:pt x="4692" y="240638"/>
                    <a:pt x="2860" y="238807"/>
                  </a:cubicBezTo>
                  <a:cubicBezTo>
                    <a:pt x="1029" y="236975"/>
                    <a:pt x="0" y="234491"/>
                    <a:pt x="0" y="231901"/>
                  </a:cubicBezTo>
                  <a:lnTo>
                    <a:pt x="0" y="9766"/>
                  </a:lnTo>
                  <a:cubicBezTo>
                    <a:pt x="0" y="7176"/>
                    <a:pt x="1029" y="4692"/>
                    <a:pt x="2860" y="2860"/>
                  </a:cubicBezTo>
                  <a:cubicBezTo>
                    <a:pt x="4692" y="1029"/>
                    <a:pt x="7176" y="0"/>
                    <a:pt x="9766" y="0"/>
                  </a:cubicBezTo>
                  <a:close/>
                </a:path>
              </a:pathLst>
            </a:custGeom>
            <a:blipFill>
              <a:blip r:embed="rId5"/>
              <a:stretch>
                <a:fillRect l="0" t="-339383" r="0" b="-339383"/>
              </a:stretch>
            </a:blipFill>
            <a:ln w="28575" cap="rnd">
              <a:solidFill>
                <a:srgbClr val="FFFFFF"/>
              </a:solidFill>
              <a:prstDash val="solid"/>
              <a:round/>
            </a:ln>
          </p:spPr>
        </p:sp>
      </p:grpSp>
      <p:sp>
        <p:nvSpPr>
          <p:cNvPr name="Freeform 6" id="6"/>
          <p:cNvSpPr/>
          <p:nvPr/>
        </p:nvSpPr>
        <p:spPr>
          <a:xfrm flipH="false" flipV="false" rot="0">
            <a:off x="445700" y="1991123"/>
            <a:ext cx="8122957" cy="6017741"/>
          </a:xfrm>
          <a:custGeom>
            <a:avLst/>
            <a:gdLst/>
            <a:ahLst/>
            <a:cxnLst/>
            <a:rect r="r" b="b" t="t" l="l"/>
            <a:pathLst>
              <a:path h="6017741" w="8122957">
                <a:moveTo>
                  <a:pt x="0" y="0"/>
                </a:moveTo>
                <a:lnTo>
                  <a:pt x="8122957" y="0"/>
                </a:lnTo>
                <a:lnTo>
                  <a:pt x="8122957" y="6017741"/>
                </a:lnTo>
                <a:lnTo>
                  <a:pt x="0" y="6017741"/>
                </a:lnTo>
                <a:lnTo>
                  <a:pt x="0" y="0"/>
                </a:lnTo>
                <a:close/>
              </a:path>
            </a:pathLst>
          </a:custGeom>
          <a:blipFill>
            <a:blip r:embed="rId6"/>
            <a:stretch>
              <a:fillRect l="0" t="0" r="0" b="0"/>
            </a:stretch>
          </a:blipFill>
        </p:spPr>
      </p:sp>
      <p:sp>
        <p:nvSpPr>
          <p:cNvPr name="TextBox 7" id="7"/>
          <p:cNvSpPr txBox="true"/>
          <p:nvPr/>
        </p:nvSpPr>
        <p:spPr>
          <a:xfrm rot="0">
            <a:off x="4285866" y="505568"/>
            <a:ext cx="9775805"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BUDGETED ROBUST OPTIMIZATION</a:t>
            </a:r>
          </a:p>
        </p:txBody>
      </p:sp>
      <p:sp>
        <p:nvSpPr>
          <p:cNvPr name="TextBox 8" id="8"/>
          <p:cNvSpPr txBox="true"/>
          <p:nvPr/>
        </p:nvSpPr>
        <p:spPr>
          <a:xfrm rot="0">
            <a:off x="9173769" y="1933973"/>
            <a:ext cx="8571035" cy="6110596"/>
          </a:xfrm>
          <a:prstGeom prst="rect">
            <a:avLst/>
          </a:prstGeom>
        </p:spPr>
        <p:txBody>
          <a:bodyPr anchor="t" rtlCol="false" tIns="0" lIns="0" bIns="0" rIns="0">
            <a:spAutoFit/>
          </a:bodyPr>
          <a:lstStyle/>
          <a:p>
            <a:pPr algn="l" marL="446459" indent="-223229" lvl="1">
              <a:lnSpc>
                <a:spcPts val="2895"/>
              </a:lnSpc>
              <a:buFont typeface="Arial"/>
              <a:buChar char="•"/>
            </a:pPr>
            <a:r>
              <a:rPr lang="en-US" sz="2067">
                <a:solidFill>
                  <a:srgbClr val="000000"/>
                </a:solidFill>
                <a:latin typeface="Poppins"/>
                <a:ea typeface="Poppins"/>
                <a:cs typeface="Poppins"/>
                <a:sym typeface="Poppins"/>
              </a:rPr>
              <a:t>Diversified Allocation: Every supplier received some allocation, ranging from ~91 kg (Shiva Agri Agency) to ~105 kg (Guru Kripa Beej Bhandar).</a:t>
            </a:r>
          </a:p>
          <a:p>
            <a:pPr algn="l">
              <a:lnSpc>
                <a:spcPts val="2895"/>
              </a:lnSpc>
            </a:pPr>
          </a:p>
          <a:p>
            <a:pPr algn="l" marL="446459" indent="-223229" lvl="1">
              <a:lnSpc>
                <a:spcPts val="2895"/>
              </a:lnSpc>
              <a:buFont typeface="Arial"/>
              <a:buChar char="•"/>
            </a:pPr>
            <a:r>
              <a:rPr lang="en-US" sz="2067">
                <a:solidFill>
                  <a:srgbClr val="000000"/>
                </a:solidFill>
                <a:latin typeface="Poppins"/>
                <a:ea typeface="Poppins"/>
                <a:cs typeface="Poppins"/>
                <a:sym typeface="Poppins"/>
              </a:rPr>
              <a:t>Score vs Allocation: Higher-scoring suppliers generally received slightly more. For example, Guru Kripa Beej Bhandar (score 0.789) → 105.4 kg; Shiva Agri Agency (score 0.682) → 91.1 kg.</a:t>
            </a:r>
          </a:p>
          <a:p>
            <a:pPr algn="l">
              <a:lnSpc>
                <a:spcPts val="2895"/>
              </a:lnSpc>
            </a:pPr>
          </a:p>
          <a:p>
            <a:pPr algn="l" marL="446459" indent="-223229" lvl="1">
              <a:lnSpc>
                <a:spcPts val="2895"/>
              </a:lnSpc>
              <a:buFont typeface="Arial"/>
              <a:buChar char="•"/>
            </a:pPr>
            <a:r>
              <a:rPr lang="en-US" sz="2067">
                <a:solidFill>
                  <a:srgbClr val="000000"/>
                </a:solidFill>
                <a:latin typeface="Poppins"/>
                <a:ea typeface="Poppins"/>
                <a:cs typeface="Poppins"/>
                <a:sym typeface="Poppins"/>
              </a:rPr>
              <a:t>Cost Influence: Allocations are mainly proportional to scores, not strictly to cost, so cheap suppliers with good scores (e.g., Maa Laxmi Store, Chaudhary Krishi Yantralay) received similar allocations (~103–104 kg).</a:t>
            </a:r>
          </a:p>
          <a:p>
            <a:pPr algn="l">
              <a:lnSpc>
                <a:spcPts val="2895"/>
              </a:lnSpc>
            </a:pPr>
          </a:p>
          <a:p>
            <a:pPr algn="l" marL="446459" indent="-223229" lvl="1">
              <a:lnSpc>
                <a:spcPts val="2895"/>
              </a:lnSpc>
              <a:buFont typeface="Arial"/>
              <a:buChar char="•"/>
            </a:pPr>
            <a:r>
              <a:rPr lang="en-US" sz="2067">
                <a:solidFill>
                  <a:srgbClr val="000000"/>
                </a:solidFill>
                <a:latin typeface="Poppins"/>
                <a:ea typeface="Poppins"/>
                <a:cs typeface="Poppins"/>
                <a:sym typeface="Poppins"/>
              </a:rPr>
              <a:t>Weighted Contribution &amp; Rank: WeightedContribution = Score × Allocation. Guru Kripa Beej Bhandar ranks highest due to high score × allocation, while Shiva Agri Agency ranks lowest.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4180239" y="869833"/>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8951429"/>
            <a:ext cx="18233193" cy="1559886"/>
            <a:chOff x="0" y="0"/>
            <a:chExt cx="2824799" cy="241667"/>
          </a:xfrm>
        </p:grpSpPr>
        <p:sp>
          <p:nvSpPr>
            <p:cNvPr name="Freeform 5" id="5"/>
            <p:cNvSpPr/>
            <p:nvPr/>
          </p:nvSpPr>
          <p:spPr>
            <a:xfrm flipH="false" flipV="false" rot="0">
              <a:off x="0" y="0"/>
              <a:ext cx="2824799" cy="241667"/>
            </a:xfrm>
            <a:custGeom>
              <a:avLst/>
              <a:gdLst/>
              <a:ahLst/>
              <a:cxnLst/>
              <a:rect r="r" b="b" t="t" l="l"/>
              <a:pathLst>
                <a:path h="241667" w="2824799">
                  <a:moveTo>
                    <a:pt x="9766" y="0"/>
                  </a:moveTo>
                  <a:lnTo>
                    <a:pt x="2815033" y="0"/>
                  </a:lnTo>
                  <a:cubicBezTo>
                    <a:pt x="2820426" y="0"/>
                    <a:pt x="2824799" y="4372"/>
                    <a:pt x="2824799" y="9766"/>
                  </a:cubicBezTo>
                  <a:lnTo>
                    <a:pt x="2824799" y="231901"/>
                  </a:lnTo>
                  <a:cubicBezTo>
                    <a:pt x="2824799" y="234491"/>
                    <a:pt x="2823770" y="236975"/>
                    <a:pt x="2821938" y="238807"/>
                  </a:cubicBezTo>
                  <a:cubicBezTo>
                    <a:pt x="2820107" y="240638"/>
                    <a:pt x="2817623" y="241667"/>
                    <a:pt x="2815033" y="241667"/>
                  </a:cubicBezTo>
                  <a:lnTo>
                    <a:pt x="9766" y="241667"/>
                  </a:lnTo>
                  <a:cubicBezTo>
                    <a:pt x="7176" y="241667"/>
                    <a:pt x="4692" y="240638"/>
                    <a:pt x="2860" y="238807"/>
                  </a:cubicBezTo>
                  <a:cubicBezTo>
                    <a:pt x="1029" y="236975"/>
                    <a:pt x="0" y="234491"/>
                    <a:pt x="0" y="231901"/>
                  </a:cubicBezTo>
                  <a:lnTo>
                    <a:pt x="0" y="9766"/>
                  </a:lnTo>
                  <a:cubicBezTo>
                    <a:pt x="0" y="7176"/>
                    <a:pt x="1029" y="4692"/>
                    <a:pt x="2860" y="2860"/>
                  </a:cubicBezTo>
                  <a:cubicBezTo>
                    <a:pt x="4692" y="1029"/>
                    <a:pt x="7176" y="0"/>
                    <a:pt x="9766" y="0"/>
                  </a:cubicBezTo>
                  <a:close/>
                </a:path>
              </a:pathLst>
            </a:custGeom>
            <a:blipFill>
              <a:blip r:embed="rId5"/>
              <a:stretch>
                <a:fillRect l="0" t="-339383" r="0" b="-339383"/>
              </a:stretch>
            </a:blipFill>
            <a:ln w="28575" cap="rnd">
              <a:solidFill>
                <a:srgbClr val="FFFFFF"/>
              </a:solidFill>
              <a:prstDash val="solid"/>
              <a:round/>
            </a:ln>
          </p:spPr>
        </p:sp>
      </p:grpSp>
      <p:sp>
        <p:nvSpPr>
          <p:cNvPr name="Freeform 6" id="6"/>
          <p:cNvSpPr/>
          <p:nvPr/>
        </p:nvSpPr>
        <p:spPr>
          <a:xfrm flipH="false" flipV="false" rot="0">
            <a:off x="660712" y="1960103"/>
            <a:ext cx="7558859" cy="4147924"/>
          </a:xfrm>
          <a:custGeom>
            <a:avLst/>
            <a:gdLst/>
            <a:ahLst/>
            <a:cxnLst/>
            <a:rect r="r" b="b" t="t" l="l"/>
            <a:pathLst>
              <a:path h="4147924" w="7558859">
                <a:moveTo>
                  <a:pt x="0" y="0"/>
                </a:moveTo>
                <a:lnTo>
                  <a:pt x="7558858" y="0"/>
                </a:lnTo>
                <a:lnTo>
                  <a:pt x="7558858" y="4147923"/>
                </a:lnTo>
                <a:lnTo>
                  <a:pt x="0" y="4147923"/>
                </a:lnTo>
                <a:lnTo>
                  <a:pt x="0" y="0"/>
                </a:lnTo>
                <a:close/>
              </a:path>
            </a:pathLst>
          </a:custGeom>
          <a:blipFill>
            <a:blip r:embed="rId6"/>
            <a:stretch>
              <a:fillRect l="0" t="0" r="0" b="0"/>
            </a:stretch>
          </a:blipFill>
        </p:spPr>
      </p:sp>
      <p:sp>
        <p:nvSpPr>
          <p:cNvPr name="Freeform 7" id="7"/>
          <p:cNvSpPr/>
          <p:nvPr/>
        </p:nvSpPr>
        <p:spPr>
          <a:xfrm flipH="false" flipV="false" rot="0">
            <a:off x="8582161" y="2043539"/>
            <a:ext cx="9651032" cy="3981051"/>
          </a:xfrm>
          <a:custGeom>
            <a:avLst/>
            <a:gdLst/>
            <a:ahLst/>
            <a:cxnLst/>
            <a:rect r="r" b="b" t="t" l="l"/>
            <a:pathLst>
              <a:path h="3981051" w="9651032">
                <a:moveTo>
                  <a:pt x="0" y="0"/>
                </a:moveTo>
                <a:lnTo>
                  <a:pt x="9651032" y="0"/>
                </a:lnTo>
                <a:lnTo>
                  <a:pt x="9651032" y="3981051"/>
                </a:lnTo>
                <a:lnTo>
                  <a:pt x="0" y="3981051"/>
                </a:lnTo>
                <a:lnTo>
                  <a:pt x="0" y="0"/>
                </a:lnTo>
                <a:close/>
              </a:path>
            </a:pathLst>
          </a:custGeom>
          <a:blipFill>
            <a:blip r:embed="rId7"/>
            <a:stretch>
              <a:fillRect l="0" t="0" r="0" b="0"/>
            </a:stretch>
          </a:blipFill>
        </p:spPr>
      </p:sp>
      <p:sp>
        <p:nvSpPr>
          <p:cNvPr name="TextBox 8" id="8"/>
          <p:cNvSpPr txBox="true"/>
          <p:nvPr/>
        </p:nvSpPr>
        <p:spPr>
          <a:xfrm rot="0">
            <a:off x="4440141" y="645653"/>
            <a:ext cx="9847657"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BUDGETED ROBUST OPTIMIZATION</a:t>
            </a:r>
          </a:p>
        </p:txBody>
      </p:sp>
      <p:sp>
        <p:nvSpPr>
          <p:cNvPr name="TextBox 9" id="9"/>
          <p:cNvSpPr txBox="true"/>
          <p:nvPr/>
        </p:nvSpPr>
        <p:spPr>
          <a:xfrm rot="0">
            <a:off x="1028700" y="6327101"/>
            <a:ext cx="16604938" cy="23444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Poppins"/>
                <a:ea typeface="Poppins"/>
                <a:cs typeface="Poppins"/>
                <a:sym typeface="Poppins"/>
              </a:rPr>
              <a:t>Budgeted robust model allows controlled uncertainty protection, avoiding the over-conservatism of box uncertainty.</a:t>
            </a:r>
          </a:p>
          <a:p>
            <a:pPr algn="l" marL="474979" indent="-237490" lvl="1">
              <a:lnSpc>
                <a:spcPts val="3079"/>
              </a:lnSpc>
              <a:buFont typeface="Arial"/>
              <a:buChar char="•"/>
            </a:pPr>
            <a:r>
              <a:rPr lang="en-US" sz="2199">
                <a:solidFill>
                  <a:srgbClr val="000000"/>
                </a:solidFill>
                <a:latin typeface="Poppins"/>
                <a:ea typeface="Poppins"/>
                <a:cs typeface="Poppins"/>
                <a:sym typeface="Poppins"/>
              </a:rPr>
              <a:t>Multiple suppliers allocated quantities, enabling diversified sourcing and reducing dependency on a single supplier.</a:t>
            </a:r>
          </a:p>
          <a:p>
            <a:pPr algn="l" marL="474979" indent="-237490" lvl="1">
              <a:lnSpc>
                <a:spcPts val="3079"/>
              </a:lnSpc>
              <a:buFont typeface="Arial"/>
              <a:buChar char="•"/>
            </a:pPr>
            <a:r>
              <a:rPr lang="en-US" sz="2199">
                <a:solidFill>
                  <a:srgbClr val="000000"/>
                </a:solidFill>
                <a:latin typeface="Poppins"/>
                <a:ea typeface="Poppins"/>
                <a:cs typeface="Poppins"/>
                <a:sym typeface="Poppins"/>
              </a:rPr>
              <a:t>Allocation reflects suppliers with strong normalized performance across quality, cost, sustainability, and lead time.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This approach balances risk protection with cost efficiency, resulting in a more flexible and realistic allocation strategy.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7927580"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1620" y="5459276"/>
            <a:ext cx="10317640" cy="4488173"/>
          </a:xfrm>
          <a:custGeom>
            <a:avLst/>
            <a:gdLst/>
            <a:ahLst/>
            <a:cxnLst/>
            <a:rect r="r" b="b" t="t" l="l"/>
            <a:pathLst>
              <a:path h="4488173" w="10317640">
                <a:moveTo>
                  <a:pt x="0" y="0"/>
                </a:moveTo>
                <a:lnTo>
                  <a:pt x="10317640" y="0"/>
                </a:lnTo>
                <a:lnTo>
                  <a:pt x="10317640" y="4488173"/>
                </a:lnTo>
                <a:lnTo>
                  <a:pt x="0" y="4488173"/>
                </a:lnTo>
                <a:lnTo>
                  <a:pt x="0" y="0"/>
                </a:lnTo>
                <a:close/>
              </a:path>
            </a:pathLst>
          </a:custGeom>
          <a:blipFill>
            <a:blip r:embed="rId5"/>
            <a:stretch>
              <a:fillRect l="0" t="0" r="0" b="0"/>
            </a:stretch>
          </a:blipFill>
        </p:spPr>
      </p:sp>
      <p:sp>
        <p:nvSpPr>
          <p:cNvPr name="Freeform 5" id="5"/>
          <p:cNvSpPr/>
          <p:nvPr/>
        </p:nvSpPr>
        <p:spPr>
          <a:xfrm flipH="false" flipV="false" rot="0">
            <a:off x="10946134" y="7932052"/>
            <a:ext cx="6695641" cy="1819841"/>
          </a:xfrm>
          <a:custGeom>
            <a:avLst/>
            <a:gdLst/>
            <a:ahLst/>
            <a:cxnLst/>
            <a:rect r="r" b="b" t="t" l="l"/>
            <a:pathLst>
              <a:path h="1819841" w="6695641">
                <a:moveTo>
                  <a:pt x="0" y="0"/>
                </a:moveTo>
                <a:lnTo>
                  <a:pt x="6695641" y="0"/>
                </a:lnTo>
                <a:lnTo>
                  <a:pt x="6695641" y="1819841"/>
                </a:lnTo>
                <a:lnTo>
                  <a:pt x="0" y="1819841"/>
                </a:lnTo>
                <a:lnTo>
                  <a:pt x="0" y="0"/>
                </a:lnTo>
                <a:close/>
              </a:path>
            </a:pathLst>
          </a:custGeom>
          <a:blipFill>
            <a:blip r:embed="rId6"/>
            <a:stretch>
              <a:fillRect l="0" t="0" r="0" b="0"/>
            </a:stretch>
          </a:blipFill>
        </p:spPr>
      </p:sp>
      <p:sp>
        <p:nvSpPr>
          <p:cNvPr name="Freeform 6" id="6"/>
          <p:cNvSpPr/>
          <p:nvPr/>
        </p:nvSpPr>
        <p:spPr>
          <a:xfrm flipH="false" flipV="false" rot="0">
            <a:off x="628896" y="1719161"/>
            <a:ext cx="4574201" cy="3508818"/>
          </a:xfrm>
          <a:custGeom>
            <a:avLst/>
            <a:gdLst/>
            <a:ahLst/>
            <a:cxnLst/>
            <a:rect r="r" b="b" t="t" l="l"/>
            <a:pathLst>
              <a:path h="3508818" w="4574201">
                <a:moveTo>
                  <a:pt x="0" y="0"/>
                </a:moveTo>
                <a:lnTo>
                  <a:pt x="4574201" y="0"/>
                </a:lnTo>
                <a:lnTo>
                  <a:pt x="4574201" y="3508818"/>
                </a:lnTo>
                <a:lnTo>
                  <a:pt x="0" y="3508818"/>
                </a:lnTo>
                <a:lnTo>
                  <a:pt x="0" y="0"/>
                </a:lnTo>
                <a:close/>
              </a:path>
            </a:pathLst>
          </a:custGeom>
          <a:blipFill>
            <a:blip r:embed="rId7"/>
            <a:stretch>
              <a:fillRect l="0" t="0" r="0" b="0"/>
            </a:stretch>
          </a:blipFill>
        </p:spPr>
      </p:sp>
      <p:sp>
        <p:nvSpPr>
          <p:cNvPr name="TextBox 7" id="7"/>
          <p:cNvSpPr txBox="true"/>
          <p:nvPr/>
        </p:nvSpPr>
        <p:spPr>
          <a:xfrm rot="0">
            <a:off x="8447384" y="442978"/>
            <a:ext cx="9594597"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BUDGETED ROBUST OPTIMIZATION</a:t>
            </a:r>
          </a:p>
        </p:txBody>
      </p:sp>
      <p:sp>
        <p:nvSpPr>
          <p:cNvPr name="TextBox 8" id="8"/>
          <p:cNvSpPr txBox="true"/>
          <p:nvPr/>
        </p:nvSpPr>
        <p:spPr>
          <a:xfrm rot="0">
            <a:off x="10689260" y="1652486"/>
            <a:ext cx="7598740" cy="5577412"/>
          </a:xfrm>
          <a:prstGeom prst="rect">
            <a:avLst/>
          </a:prstGeom>
        </p:spPr>
        <p:txBody>
          <a:bodyPr anchor="t" rtlCol="false" tIns="0" lIns="0" bIns="0" rIns="0">
            <a:spAutoFit/>
          </a:bodyPr>
          <a:lstStyle/>
          <a:p>
            <a:pPr algn="l" marL="521802" indent="-260901" lvl="1">
              <a:lnSpc>
                <a:spcPts val="3383"/>
              </a:lnSpc>
              <a:buFont typeface="Arial"/>
              <a:buChar char="•"/>
            </a:pPr>
            <a:r>
              <a:rPr lang="en-US" sz="2416">
                <a:solidFill>
                  <a:srgbClr val="000000"/>
                </a:solidFill>
                <a:latin typeface="Poppins"/>
                <a:ea typeface="Poppins"/>
                <a:cs typeface="Poppins"/>
                <a:sym typeface="Poppins"/>
              </a:rPr>
              <a:t>Budgeted uncertainty allows only a limited number of parameters to deviate simultaneously, unlike box uncertainty where all deviate at once.</a:t>
            </a:r>
          </a:p>
          <a:p>
            <a:pPr algn="l" marL="521802" indent="-260901" lvl="1">
              <a:lnSpc>
                <a:spcPts val="3383"/>
              </a:lnSpc>
              <a:buFont typeface="Arial"/>
              <a:buChar char="•"/>
            </a:pPr>
            <a:r>
              <a:rPr lang="en-US" sz="2416">
                <a:solidFill>
                  <a:srgbClr val="000000"/>
                </a:solidFill>
                <a:latin typeface="Poppins"/>
                <a:ea typeface="Poppins"/>
                <a:cs typeface="Poppins"/>
                <a:sym typeface="Poppins"/>
              </a:rPr>
              <a:t>Provides managerial control over conservatism through a tunable parameter (Γ), making the model more practical.</a:t>
            </a:r>
          </a:p>
          <a:p>
            <a:pPr algn="l" marL="521802" indent="-260901" lvl="1">
              <a:lnSpc>
                <a:spcPts val="3383"/>
              </a:lnSpc>
              <a:buFont typeface="Arial"/>
              <a:buChar char="•"/>
            </a:pPr>
            <a:r>
              <a:rPr lang="en-US" sz="2416">
                <a:solidFill>
                  <a:srgbClr val="000000"/>
                </a:solidFill>
                <a:latin typeface="Poppins"/>
                <a:ea typeface="Poppins"/>
                <a:cs typeface="Poppins"/>
                <a:sym typeface="Poppins"/>
              </a:rPr>
              <a:t>Delivers high scenario coverage with lower cost impact, ensuring robust yet cost-efficient protection.</a:t>
            </a:r>
          </a:p>
          <a:p>
            <a:pPr algn="l" marL="521802" indent="-260901" lvl="1">
              <a:lnSpc>
                <a:spcPts val="3383"/>
              </a:lnSpc>
              <a:buFont typeface="Arial"/>
              <a:buChar char="•"/>
            </a:pPr>
            <a:r>
              <a:rPr lang="en-US" sz="2416">
                <a:solidFill>
                  <a:srgbClr val="000000"/>
                </a:solidFill>
                <a:latin typeface="Poppins"/>
                <a:ea typeface="Poppins"/>
                <a:cs typeface="Poppins"/>
                <a:sym typeface="Poppins"/>
              </a:rPr>
              <a:t>Maintains computational efficiency while offering a more balanced and realistic risk management approach.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777312" y="340140"/>
            <a:ext cx="11858691" cy="1814101"/>
            <a:chOff x="0" y="0"/>
            <a:chExt cx="3123277" cy="477788"/>
          </a:xfrm>
        </p:grpSpPr>
        <p:sp>
          <p:nvSpPr>
            <p:cNvPr name="Freeform 4" id="4"/>
            <p:cNvSpPr/>
            <p:nvPr/>
          </p:nvSpPr>
          <p:spPr>
            <a:xfrm flipH="false" flipV="false" rot="0">
              <a:off x="0" y="0"/>
              <a:ext cx="3123277" cy="477788"/>
            </a:xfrm>
            <a:custGeom>
              <a:avLst/>
              <a:gdLst/>
              <a:ahLst/>
              <a:cxnLst/>
              <a:rect r="r" b="b" t="t" l="l"/>
              <a:pathLst>
                <a:path h="477788" w="3123277">
                  <a:moveTo>
                    <a:pt x="33295" y="0"/>
                  </a:moveTo>
                  <a:lnTo>
                    <a:pt x="3089981" y="0"/>
                  </a:lnTo>
                  <a:cubicBezTo>
                    <a:pt x="3108370" y="0"/>
                    <a:pt x="3123277" y="14907"/>
                    <a:pt x="3123277" y="33295"/>
                  </a:cubicBezTo>
                  <a:lnTo>
                    <a:pt x="3123277" y="444493"/>
                  </a:lnTo>
                  <a:cubicBezTo>
                    <a:pt x="3123277" y="453323"/>
                    <a:pt x="3119769" y="461792"/>
                    <a:pt x="3113525" y="468036"/>
                  </a:cubicBezTo>
                  <a:cubicBezTo>
                    <a:pt x="3107281" y="474280"/>
                    <a:pt x="3098812" y="477788"/>
                    <a:pt x="3089981" y="477788"/>
                  </a:cubicBezTo>
                  <a:lnTo>
                    <a:pt x="33295" y="477788"/>
                  </a:lnTo>
                  <a:cubicBezTo>
                    <a:pt x="14907" y="477788"/>
                    <a:pt x="0" y="462881"/>
                    <a:pt x="0" y="444493"/>
                  </a:cubicBezTo>
                  <a:lnTo>
                    <a:pt x="0" y="33295"/>
                  </a:lnTo>
                  <a:cubicBezTo>
                    <a:pt x="0" y="14907"/>
                    <a:pt x="14907" y="0"/>
                    <a:pt x="33295" y="0"/>
                  </a:cubicBezTo>
                  <a:close/>
                </a:path>
              </a:pathLst>
            </a:custGeom>
            <a:solidFill>
              <a:srgbClr val="606060"/>
            </a:solidFill>
          </p:spPr>
        </p:sp>
        <p:sp>
          <p:nvSpPr>
            <p:cNvPr name="TextBox 5" id="5"/>
            <p:cNvSpPr txBox="true"/>
            <p:nvPr/>
          </p:nvSpPr>
          <p:spPr>
            <a:xfrm>
              <a:off x="0" y="-133350"/>
              <a:ext cx="3123277" cy="611138"/>
            </a:xfrm>
            <a:prstGeom prst="rect">
              <a:avLst/>
            </a:prstGeom>
          </p:spPr>
          <p:txBody>
            <a:bodyPr anchor="ctr" rtlCol="false" tIns="50800" lIns="50800" bIns="50800" rIns="50800"/>
            <a:lstStyle/>
            <a:p>
              <a:pPr algn="ctr">
                <a:lnSpc>
                  <a:spcPts val="9939"/>
                </a:lnSpc>
              </a:pPr>
              <a:r>
                <a:rPr lang="en-US" sz="7099">
                  <a:solidFill>
                    <a:srgbClr val="FFFFFF"/>
                  </a:solidFill>
                  <a:latin typeface="Anton"/>
                  <a:ea typeface="Anton"/>
                  <a:cs typeface="Anton"/>
                  <a:sym typeface="Anton"/>
                </a:rPr>
                <a:t>MEET THE TEAM</a:t>
              </a:r>
            </a:p>
          </p:txBody>
        </p:sp>
      </p:grpSp>
      <p:grpSp>
        <p:nvGrpSpPr>
          <p:cNvPr name="Group 6" id="6"/>
          <p:cNvGrpSpPr/>
          <p:nvPr/>
        </p:nvGrpSpPr>
        <p:grpSpPr>
          <a:xfrm rot="0">
            <a:off x="1927184" y="2914710"/>
            <a:ext cx="2452741" cy="2452741"/>
            <a:chOff x="0" y="0"/>
            <a:chExt cx="13716000" cy="13716000"/>
          </a:xfrm>
        </p:grpSpPr>
        <p:sp>
          <p:nvSpPr>
            <p:cNvPr name="Freeform 7" id="7"/>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
              <a:stretch>
                <a:fillRect l="0" t="0" r="0" b="-23873"/>
              </a:stretch>
            </a:blipFill>
          </p:spPr>
        </p:sp>
      </p:grpSp>
      <p:grpSp>
        <p:nvGrpSpPr>
          <p:cNvPr name="Group 8" id="8"/>
          <p:cNvGrpSpPr/>
          <p:nvPr/>
        </p:nvGrpSpPr>
        <p:grpSpPr>
          <a:xfrm rot="0">
            <a:off x="1927184" y="5959337"/>
            <a:ext cx="2452741" cy="2452741"/>
            <a:chOff x="0" y="0"/>
            <a:chExt cx="13716000" cy="13716000"/>
          </a:xfrm>
        </p:grpSpPr>
        <p:sp>
          <p:nvSpPr>
            <p:cNvPr name="Freeform 9" id="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4"/>
              <a:stretch>
                <a:fillRect l="0" t="0" r="0" b="0"/>
              </a:stretch>
            </a:blipFill>
          </p:spPr>
        </p:sp>
      </p:grpSp>
      <p:grpSp>
        <p:nvGrpSpPr>
          <p:cNvPr name="Group 10" id="10"/>
          <p:cNvGrpSpPr/>
          <p:nvPr/>
        </p:nvGrpSpPr>
        <p:grpSpPr>
          <a:xfrm rot="0">
            <a:off x="9934612" y="2690759"/>
            <a:ext cx="2452741" cy="2452741"/>
            <a:chOff x="0" y="0"/>
            <a:chExt cx="13716000" cy="13716000"/>
          </a:xfrm>
        </p:grpSpPr>
        <p:sp>
          <p:nvSpPr>
            <p:cNvPr name="Freeform 11" id="11"/>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l="0" t="-7411" r="0" b="-7411"/>
              </a:stretch>
            </a:blipFill>
          </p:spPr>
        </p:sp>
      </p:grpSp>
      <p:grpSp>
        <p:nvGrpSpPr>
          <p:cNvPr name="Group 12" id="12"/>
          <p:cNvGrpSpPr/>
          <p:nvPr/>
        </p:nvGrpSpPr>
        <p:grpSpPr>
          <a:xfrm rot="0">
            <a:off x="9934612" y="5924550"/>
            <a:ext cx="2452741" cy="2452741"/>
            <a:chOff x="0" y="0"/>
            <a:chExt cx="13716000" cy="13716000"/>
          </a:xfrm>
        </p:grpSpPr>
        <p:sp>
          <p:nvSpPr>
            <p:cNvPr name="Freeform 13" id="13"/>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l="0" t="0" r="0" b="-36054"/>
              </a:stretch>
            </a:blipFill>
          </p:spPr>
        </p:sp>
      </p:grpSp>
      <p:grpSp>
        <p:nvGrpSpPr>
          <p:cNvPr name="Group 14" id="14"/>
          <p:cNvGrpSpPr/>
          <p:nvPr/>
        </p:nvGrpSpPr>
        <p:grpSpPr>
          <a:xfrm rot="0">
            <a:off x="4952309" y="3495884"/>
            <a:ext cx="3754348" cy="842492"/>
            <a:chOff x="0" y="0"/>
            <a:chExt cx="988799" cy="221891"/>
          </a:xfrm>
        </p:grpSpPr>
        <p:sp>
          <p:nvSpPr>
            <p:cNvPr name="Freeform 15" id="15"/>
            <p:cNvSpPr/>
            <p:nvPr/>
          </p:nvSpPr>
          <p:spPr>
            <a:xfrm flipH="false" flipV="false" rot="0">
              <a:off x="0" y="0"/>
              <a:ext cx="988799" cy="221891"/>
            </a:xfrm>
            <a:custGeom>
              <a:avLst/>
              <a:gdLst/>
              <a:ahLst/>
              <a:cxnLst/>
              <a:rect r="r" b="b" t="t" l="l"/>
              <a:pathLst>
                <a:path h="221891" w="988799">
                  <a:moveTo>
                    <a:pt x="105168" y="0"/>
                  </a:moveTo>
                  <a:lnTo>
                    <a:pt x="883631" y="0"/>
                  </a:lnTo>
                  <a:cubicBezTo>
                    <a:pt x="911524" y="0"/>
                    <a:pt x="938274" y="11080"/>
                    <a:pt x="957996" y="30803"/>
                  </a:cubicBezTo>
                  <a:cubicBezTo>
                    <a:pt x="977719" y="50526"/>
                    <a:pt x="988799" y="77276"/>
                    <a:pt x="988799" y="105168"/>
                  </a:cubicBezTo>
                  <a:lnTo>
                    <a:pt x="988799" y="116723"/>
                  </a:lnTo>
                  <a:cubicBezTo>
                    <a:pt x="988799" y="144615"/>
                    <a:pt x="977719" y="171365"/>
                    <a:pt x="957996" y="191088"/>
                  </a:cubicBezTo>
                  <a:cubicBezTo>
                    <a:pt x="938274" y="210811"/>
                    <a:pt x="911524" y="221891"/>
                    <a:pt x="883631" y="221891"/>
                  </a:cubicBezTo>
                  <a:lnTo>
                    <a:pt x="105168" y="221891"/>
                  </a:lnTo>
                  <a:cubicBezTo>
                    <a:pt x="77276" y="221891"/>
                    <a:pt x="50526" y="210811"/>
                    <a:pt x="30803" y="191088"/>
                  </a:cubicBezTo>
                  <a:cubicBezTo>
                    <a:pt x="11080" y="171365"/>
                    <a:pt x="0" y="144615"/>
                    <a:pt x="0" y="116723"/>
                  </a:cubicBezTo>
                  <a:lnTo>
                    <a:pt x="0" y="105168"/>
                  </a:lnTo>
                  <a:cubicBezTo>
                    <a:pt x="0" y="77276"/>
                    <a:pt x="11080" y="50526"/>
                    <a:pt x="30803" y="30803"/>
                  </a:cubicBezTo>
                  <a:cubicBezTo>
                    <a:pt x="50526" y="11080"/>
                    <a:pt x="77276" y="0"/>
                    <a:pt x="105168" y="0"/>
                  </a:cubicBezTo>
                  <a:close/>
                </a:path>
              </a:pathLst>
            </a:custGeom>
            <a:solidFill>
              <a:srgbClr val="737373"/>
            </a:solidFill>
          </p:spPr>
        </p:sp>
        <p:sp>
          <p:nvSpPr>
            <p:cNvPr name="TextBox 16" id="16"/>
            <p:cNvSpPr txBox="true"/>
            <p:nvPr/>
          </p:nvSpPr>
          <p:spPr>
            <a:xfrm>
              <a:off x="0" y="-47625"/>
              <a:ext cx="988799" cy="269516"/>
            </a:xfrm>
            <a:prstGeom prst="rect">
              <a:avLst/>
            </a:prstGeom>
          </p:spPr>
          <p:txBody>
            <a:bodyPr anchor="ctr" rtlCol="false" tIns="50800" lIns="50800" bIns="50800" rIns="50800"/>
            <a:lstStyle/>
            <a:p>
              <a:pPr algn="ctr">
                <a:lnSpc>
                  <a:spcPts val="2800"/>
                </a:lnSpc>
              </a:pPr>
              <a:r>
                <a:rPr lang="en-US" sz="2000">
                  <a:solidFill>
                    <a:srgbClr val="FFFFFF"/>
                  </a:solidFill>
                  <a:latin typeface="Open Sans"/>
                  <a:ea typeface="Open Sans"/>
                  <a:cs typeface="Open Sans"/>
                  <a:sym typeface="Open Sans"/>
                </a:rPr>
                <a:t>GUNJAN KAPOOR</a:t>
              </a:r>
            </a:p>
            <a:p>
              <a:pPr algn="ctr">
                <a:lnSpc>
                  <a:spcPts val="2800"/>
                </a:lnSpc>
              </a:pPr>
              <a:r>
                <a:rPr lang="en-US" sz="2000">
                  <a:solidFill>
                    <a:srgbClr val="FFFFFF"/>
                  </a:solidFill>
                  <a:latin typeface="Open Sans"/>
                  <a:ea typeface="Open Sans"/>
                  <a:cs typeface="Open Sans"/>
                  <a:sym typeface="Open Sans"/>
                </a:rPr>
                <a:t>EMBADTA24003</a:t>
              </a:r>
            </a:p>
          </p:txBody>
        </p:sp>
      </p:grpSp>
      <p:grpSp>
        <p:nvGrpSpPr>
          <p:cNvPr name="Group 17" id="17"/>
          <p:cNvGrpSpPr/>
          <p:nvPr/>
        </p:nvGrpSpPr>
        <p:grpSpPr>
          <a:xfrm rot="0">
            <a:off x="13091202" y="3298588"/>
            <a:ext cx="3754348" cy="842492"/>
            <a:chOff x="0" y="0"/>
            <a:chExt cx="988799" cy="221891"/>
          </a:xfrm>
        </p:grpSpPr>
        <p:sp>
          <p:nvSpPr>
            <p:cNvPr name="Freeform 18" id="18"/>
            <p:cNvSpPr/>
            <p:nvPr/>
          </p:nvSpPr>
          <p:spPr>
            <a:xfrm flipH="false" flipV="false" rot="0">
              <a:off x="0" y="0"/>
              <a:ext cx="988799" cy="221891"/>
            </a:xfrm>
            <a:custGeom>
              <a:avLst/>
              <a:gdLst/>
              <a:ahLst/>
              <a:cxnLst/>
              <a:rect r="r" b="b" t="t" l="l"/>
              <a:pathLst>
                <a:path h="221891" w="988799">
                  <a:moveTo>
                    <a:pt x="105168" y="0"/>
                  </a:moveTo>
                  <a:lnTo>
                    <a:pt x="883631" y="0"/>
                  </a:lnTo>
                  <a:cubicBezTo>
                    <a:pt x="911524" y="0"/>
                    <a:pt x="938274" y="11080"/>
                    <a:pt x="957996" y="30803"/>
                  </a:cubicBezTo>
                  <a:cubicBezTo>
                    <a:pt x="977719" y="50526"/>
                    <a:pt x="988799" y="77276"/>
                    <a:pt x="988799" y="105168"/>
                  </a:cubicBezTo>
                  <a:lnTo>
                    <a:pt x="988799" y="116723"/>
                  </a:lnTo>
                  <a:cubicBezTo>
                    <a:pt x="988799" y="144615"/>
                    <a:pt x="977719" y="171365"/>
                    <a:pt x="957996" y="191088"/>
                  </a:cubicBezTo>
                  <a:cubicBezTo>
                    <a:pt x="938274" y="210811"/>
                    <a:pt x="911524" y="221891"/>
                    <a:pt x="883631" y="221891"/>
                  </a:cubicBezTo>
                  <a:lnTo>
                    <a:pt x="105168" y="221891"/>
                  </a:lnTo>
                  <a:cubicBezTo>
                    <a:pt x="77276" y="221891"/>
                    <a:pt x="50526" y="210811"/>
                    <a:pt x="30803" y="191088"/>
                  </a:cubicBezTo>
                  <a:cubicBezTo>
                    <a:pt x="11080" y="171365"/>
                    <a:pt x="0" y="144615"/>
                    <a:pt x="0" y="116723"/>
                  </a:cubicBezTo>
                  <a:lnTo>
                    <a:pt x="0" y="105168"/>
                  </a:lnTo>
                  <a:cubicBezTo>
                    <a:pt x="0" y="77276"/>
                    <a:pt x="11080" y="50526"/>
                    <a:pt x="30803" y="30803"/>
                  </a:cubicBezTo>
                  <a:cubicBezTo>
                    <a:pt x="50526" y="11080"/>
                    <a:pt x="77276" y="0"/>
                    <a:pt x="105168" y="0"/>
                  </a:cubicBezTo>
                  <a:close/>
                </a:path>
              </a:pathLst>
            </a:custGeom>
            <a:solidFill>
              <a:srgbClr val="737373"/>
            </a:solidFill>
          </p:spPr>
        </p:sp>
        <p:sp>
          <p:nvSpPr>
            <p:cNvPr name="TextBox 19" id="19"/>
            <p:cNvSpPr txBox="true"/>
            <p:nvPr/>
          </p:nvSpPr>
          <p:spPr>
            <a:xfrm>
              <a:off x="0" y="-47625"/>
              <a:ext cx="988799" cy="269516"/>
            </a:xfrm>
            <a:prstGeom prst="rect">
              <a:avLst/>
            </a:prstGeom>
          </p:spPr>
          <p:txBody>
            <a:bodyPr anchor="ctr" rtlCol="false" tIns="50800" lIns="50800" bIns="50800" rIns="50800"/>
            <a:lstStyle/>
            <a:p>
              <a:pPr algn="ctr">
                <a:lnSpc>
                  <a:spcPts val="2800"/>
                </a:lnSpc>
              </a:pPr>
              <a:r>
                <a:rPr lang="en-US" sz="2000">
                  <a:solidFill>
                    <a:srgbClr val="FFFFFF"/>
                  </a:solidFill>
                  <a:latin typeface="Open Sans"/>
                  <a:ea typeface="Open Sans"/>
                  <a:cs typeface="Open Sans"/>
                  <a:sym typeface="Open Sans"/>
                </a:rPr>
                <a:t>AKRITI SHARMA</a:t>
              </a:r>
            </a:p>
            <a:p>
              <a:pPr algn="ctr">
                <a:lnSpc>
                  <a:spcPts val="2800"/>
                </a:lnSpc>
              </a:pPr>
              <a:r>
                <a:rPr lang="en-US" sz="2000">
                  <a:solidFill>
                    <a:srgbClr val="FFFFFF"/>
                  </a:solidFill>
                  <a:latin typeface="Open Sans"/>
                  <a:ea typeface="Open Sans"/>
                  <a:cs typeface="Open Sans"/>
                  <a:sym typeface="Open Sans"/>
                </a:rPr>
                <a:t>EMBADTA24014</a:t>
              </a:r>
            </a:p>
          </p:txBody>
        </p:sp>
      </p:grpSp>
      <p:grpSp>
        <p:nvGrpSpPr>
          <p:cNvPr name="Group 20" id="20"/>
          <p:cNvGrpSpPr/>
          <p:nvPr/>
        </p:nvGrpSpPr>
        <p:grpSpPr>
          <a:xfrm rot="0">
            <a:off x="4952309" y="6729674"/>
            <a:ext cx="3754348" cy="842492"/>
            <a:chOff x="0" y="0"/>
            <a:chExt cx="988799" cy="221891"/>
          </a:xfrm>
        </p:grpSpPr>
        <p:sp>
          <p:nvSpPr>
            <p:cNvPr name="Freeform 21" id="21"/>
            <p:cNvSpPr/>
            <p:nvPr/>
          </p:nvSpPr>
          <p:spPr>
            <a:xfrm flipH="false" flipV="false" rot="0">
              <a:off x="0" y="0"/>
              <a:ext cx="988799" cy="221891"/>
            </a:xfrm>
            <a:custGeom>
              <a:avLst/>
              <a:gdLst/>
              <a:ahLst/>
              <a:cxnLst/>
              <a:rect r="r" b="b" t="t" l="l"/>
              <a:pathLst>
                <a:path h="221891" w="988799">
                  <a:moveTo>
                    <a:pt x="105168" y="0"/>
                  </a:moveTo>
                  <a:lnTo>
                    <a:pt x="883631" y="0"/>
                  </a:lnTo>
                  <a:cubicBezTo>
                    <a:pt x="911524" y="0"/>
                    <a:pt x="938274" y="11080"/>
                    <a:pt x="957996" y="30803"/>
                  </a:cubicBezTo>
                  <a:cubicBezTo>
                    <a:pt x="977719" y="50526"/>
                    <a:pt x="988799" y="77276"/>
                    <a:pt x="988799" y="105168"/>
                  </a:cubicBezTo>
                  <a:lnTo>
                    <a:pt x="988799" y="116723"/>
                  </a:lnTo>
                  <a:cubicBezTo>
                    <a:pt x="988799" y="144615"/>
                    <a:pt x="977719" y="171365"/>
                    <a:pt x="957996" y="191088"/>
                  </a:cubicBezTo>
                  <a:cubicBezTo>
                    <a:pt x="938274" y="210811"/>
                    <a:pt x="911524" y="221891"/>
                    <a:pt x="883631" y="221891"/>
                  </a:cubicBezTo>
                  <a:lnTo>
                    <a:pt x="105168" y="221891"/>
                  </a:lnTo>
                  <a:cubicBezTo>
                    <a:pt x="77276" y="221891"/>
                    <a:pt x="50526" y="210811"/>
                    <a:pt x="30803" y="191088"/>
                  </a:cubicBezTo>
                  <a:cubicBezTo>
                    <a:pt x="11080" y="171365"/>
                    <a:pt x="0" y="144615"/>
                    <a:pt x="0" y="116723"/>
                  </a:cubicBezTo>
                  <a:lnTo>
                    <a:pt x="0" y="105168"/>
                  </a:lnTo>
                  <a:cubicBezTo>
                    <a:pt x="0" y="77276"/>
                    <a:pt x="11080" y="50526"/>
                    <a:pt x="30803" y="30803"/>
                  </a:cubicBezTo>
                  <a:cubicBezTo>
                    <a:pt x="50526" y="11080"/>
                    <a:pt x="77276" y="0"/>
                    <a:pt x="105168" y="0"/>
                  </a:cubicBezTo>
                  <a:close/>
                </a:path>
              </a:pathLst>
            </a:custGeom>
            <a:solidFill>
              <a:srgbClr val="737373"/>
            </a:solidFill>
          </p:spPr>
        </p:sp>
        <p:sp>
          <p:nvSpPr>
            <p:cNvPr name="TextBox 22" id="22"/>
            <p:cNvSpPr txBox="true"/>
            <p:nvPr/>
          </p:nvSpPr>
          <p:spPr>
            <a:xfrm>
              <a:off x="0" y="-47625"/>
              <a:ext cx="988799" cy="269516"/>
            </a:xfrm>
            <a:prstGeom prst="rect">
              <a:avLst/>
            </a:prstGeom>
          </p:spPr>
          <p:txBody>
            <a:bodyPr anchor="ctr" rtlCol="false" tIns="50800" lIns="50800" bIns="50800" rIns="50800"/>
            <a:lstStyle/>
            <a:p>
              <a:pPr algn="ctr">
                <a:lnSpc>
                  <a:spcPts val="2800"/>
                </a:lnSpc>
              </a:pPr>
              <a:r>
                <a:rPr lang="en-US" sz="2000">
                  <a:solidFill>
                    <a:srgbClr val="FFFFFF"/>
                  </a:solidFill>
                  <a:latin typeface="Open Sans"/>
                  <a:ea typeface="Open Sans"/>
                  <a:cs typeface="Open Sans"/>
                  <a:sym typeface="Open Sans"/>
                </a:rPr>
                <a:t>AKANKSHA SINGH</a:t>
              </a:r>
            </a:p>
            <a:p>
              <a:pPr algn="ctr">
                <a:lnSpc>
                  <a:spcPts val="2800"/>
                </a:lnSpc>
              </a:pPr>
              <a:r>
                <a:rPr lang="en-US" sz="2000">
                  <a:solidFill>
                    <a:srgbClr val="FFFFFF"/>
                  </a:solidFill>
                  <a:latin typeface="Open Sans"/>
                  <a:ea typeface="Open Sans"/>
                  <a:cs typeface="Open Sans"/>
                  <a:sym typeface="Open Sans"/>
                </a:rPr>
                <a:t>EMBADTA24006</a:t>
              </a:r>
            </a:p>
          </p:txBody>
        </p:sp>
      </p:grpSp>
      <p:grpSp>
        <p:nvGrpSpPr>
          <p:cNvPr name="Group 23" id="23"/>
          <p:cNvGrpSpPr/>
          <p:nvPr/>
        </p:nvGrpSpPr>
        <p:grpSpPr>
          <a:xfrm rot="0">
            <a:off x="13091202" y="6729674"/>
            <a:ext cx="3754348" cy="842492"/>
            <a:chOff x="0" y="0"/>
            <a:chExt cx="988799" cy="221891"/>
          </a:xfrm>
        </p:grpSpPr>
        <p:sp>
          <p:nvSpPr>
            <p:cNvPr name="Freeform 24" id="24"/>
            <p:cNvSpPr/>
            <p:nvPr/>
          </p:nvSpPr>
          <p:spPr>
            <a:xfrm flipH="false" flipV="false" rot="0">
              <a:off x="0" y="0"/>
              <a:ext cx="988799" cy="221891"/>
            </a:xfrm>
            <a:custGeom>
              <a:avLst/>
              <a:gdLst/>
              <a:ahLst/>
              <a:cxnLst/>
              <a:rect r="r" b="b" t="t" l="l"/>
              <a:pathLst>
                <a:path h="221891" w="988799">
                  <a:moveTo>
                    <a:pt x="105168" y="0"/>
                  </a:moveTo>
                  <a:lnTo>
                    <a:pt x="883631" y="0"/>
                  </a:lnTo>
                  <a:cubicBezTo>
                    <a:pt x="911524" y="0"/>
                    <a:pt x="938274" y="11080"/>
                    <a:pt x="957996" y="30803"/>
                  </a:cubicBezTo>
                  <a:cubicBezTo>
                    <a:pt x="977719" y="50526"/>
                    <a:pt x="988799" y="77276"/>
                    <a:pt x="988799" y="105168"/>
                  </a:cubicBezTo>
                  <a:lnTo>
                    <a:pt x="988799" y="116723"/>
                  </a:lnTo>
                  <a:cubicBezTo>
                    <a:pt x="988799" y="144615"/>
                    <a:pt x="977719" y="171365"/>
                    <a:pt x="957996" y="191088"/>
                  </a:cubicBezTo>
                  <a:cubicBezTo>
                    <a:pt x="938274" y="210811"/>
                    <a:pt x="911524" y="221891"/>
                    <a:pt x="883631" y="221891"/>
                  </a:cubicBezTo>
                  <a:lnTo>
                    <a:pt x="105168" y="221891"/>
                  </a:lnTo>
                  <a:cubicBezTo>
                    <a:pt x="77276" y="221891"/>
                    <a:pt x="50526" y="210811"/>
                    <a:pt x="30803" y="191088"/>
                  </a:cubicBezTo>
                  <a:cubicBezTo>
                    <a:pt x="11080" y="171365"/>
                    <a:pt x="0" y="144615"/>
                    <a:pt x="0" y="116723"/>
                  </a:cubicBezTo>
                  <a:lnTo>
                    <a:pt x="0" y="105168"/>
                  </a:lnTo>
                  <a:cubicBezTo>
                    <a:pt x="0" y="77276"/>
                    <a:pt x="11080" y="50526"/>
                    <a:pt x="30803" y="30803"/>
                  </a:cubicBezTo>
                  <a:cubicBezTo>
                    <a:pt x="50526" y="11080"/>
                    <a:pt x="77276" y="0"/>
                    <a:pt x="105168" y="0"/>
                  </a:cubicBezTo>
                  <a:close/>
                </a:path>
              </a:pathLst>
            </a:custGeom>
            <a:solidFill>
              <a:srgbClr val="737373"/>
            </a:solidFill>
          </p:spPr>
        </p:sp>
        <p:sp>
          <p:nvSpPr>
            <p:cNvPr name="TextBox 25" id="25"/>
            <p:cNvSpPr txBox="true"/>
            <p:nvPr/>
          </p:nvSpPr>
          <p:spPr>
            <a:xfrm>
              <a:off x="0" y="-47625"/>
              <a:ext cx="988799" cy="269516"/>
            </a:xfrm>
            <a:prstGeom prst="rect">
              <a:avLst/>
            </a:prstGeom>
          </p:spPr>
          <p:txBody>
            <a:bodyPr anchor="ctr" rtlCol="false" tIns="50800" lIns="50800" bIns="50800" rIns="50800"/>
            <a:lstStyle/>
            <a:p>
              <a:pPr algn="ctr">
                <a:lnSpc>
                  <a:spcPts val="2800"/>
                </a:lnSpc>
              </a:pPr>
              <a:r>
                <a:rPr lang="en-US" sz="2000">
                  <a:solidFill>
                    <a:srgbClr val="FFFFFF"/>
                  </a:solidFill>
                  <a:latin typeface="Open Sans"/>
                  <a:ea typeface="Open Sans"/>
                  <a:cs typeface="Open Sans"/>
                  <a:sym typeface="Open Sans"/>
                </a:rPr>
                <a:t>ABHISHEK MISHRA</a:t>
              </a:r>
            </a:p>
            <a:p>
              <a:pPr algn="ctr">
                <a:lnSpc>
                  <a:spcPts val="2800"/>
                </a:lnSpc>
              </a:pPr>
              <a:r>
                <a:rPr lang="en-US" sz="2000">
                  <a:solidFill>
                    <a:srgbClr val="FFFFFF"/>
                  </a:solidFill>
                  <a:latin typeface="Open Sans"/>
                  <a:ea typeface="Open Sans"/>
                  <a:cs typeface="Open Sans"/>
                  <a:sym typeface="Open Sans"/>
                </a:rPr>
                <a:t>EMBADTA24016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3932202"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8951429"/>
            <a:ext cx="18233193" cy="1559886"/>
            <a:chOff x="0" y="0"/>
            <a:chExt cx="2824799" cy="241667"/>
          </a:xfrm>
        </p:grpSpPr>
        <p:sp>
          <p:nvSpPr>
            <p:cNvPr name="Freeform 5" id="5"/>
            <p:cNvSpPr/>
            <p:nvPr/>
          </p:nvSpPr>
          <p:spPr>
            <a:xfrm flipH="false" flipV="false" rot="0">
              <a:off x="0" y="0"/>
              <a:ext cx="2824799" cy="241667"/>
            </a:xfrm>
            <a:custGeom>
              <a:avLst/>
              <a:gdLst/>
              <a:ahLst/>
              <a:cxnLst/>
              <a:rect r="r" b="b" t="t" l="l"/>
              <a:pathLst>
                <a:path h="241667" w="2824799">
                  <a:moveTo>
                    <a:pt x="9766" y="0"/>
                  </a:moveTo>
                  <a:lnTo>
                    <a:pt x="2815033" y="0"/>
                  </a:lnTo>
                  <a:cubicBezTo>
                    <a:pt x="2820426" y="0"/>
                    <a:pt x="2824799" y="4372"/>
                    <a:pt x="2824799" y="9766"/>
                  </a:cubicBezTo>
                  <a:lnTo>
                    <a:pt x="2824799" y="231901"/>
                  </a:lnTo>
                  <a:cubicBezTo>
                    <a:pt x="2824799" y="234491"/>
                    <a:pt x="2823770" y="236975"/>
                    <a:pt x="2821938" y="238807"/>
                  </a:cubicBezTo>
                  <a:cubicBezTo>
                    <a:pt x="2820107" y="240638"/>
                    <a:pt x="2817623" y="241667"/>
                    <a:pt x="2815033" y="241667"/>
                  </a:cubicBezTo>
                  <a:lnTo>
                    <a:pt x="9766" y="241667"/>
                  </a:lnTo>
                  <a:cubicBezTo>
                    <a:pt x="7176" y="241667"/>
                    <a:pt x="4692" y="240638"/>
                    <a:pt x="2860" y="238807"/>
                  </a:cubicBezTo>
                  <a:cubicBezTo>
                    <a:pt x="1029" y="236975"/>
                    <a:pt x="0" y="234491"/>
                    <a:pt x="0" y="231901"/>
                  </a:cubicBezTo>
                  <a:lnTo>
                    <a:pt x="0" y="9766"/>
                  </a:lnTo>
                  <a:cubicBezTo>
                    <a:pt x="0" y="7176"/>
                    <a:pt x="1029" y="4692"/>
                    <a:pt x="2860" y="2860"/>
                  </a:cubicBezTo>
                  <a:cubicBezTo>
                    <a:pt x="4692" y="1029"/>
                    <a:pt x="7176" y="0"/>
                    <a:pt x="9766" y="0"/>
                  </a:cubicBezTo>
                  <a:close/>
                </a:path>
              </a:pathLst>
            </a:custGeom>
            <a:blipFill>
              <a:blip r:embed="rId5"/>
              <a:stretch>
                <a:fillRect l="0" t="-339383" r="0" b="-339383"/>
              </a:stretch>
            </a:blipFill>
            <a:ln w="28575" cap="rnd">
              <a:solidFill>
                <a:srgbClr val="FFFFFF"/>
              </a:solidFill>
              <a:prstDash val="solid"/>
              <a:round/>
            </a:ln>
          </p:spPr>
        </p:sp>
      </p:grpSp>
      <p:sp>
        <p:nvSpPr>
          <p:cNvPr name="Freeform 6" id="6"/>
          <p:cNvSpPr/>
          <p:nvPr/>
        </p:nvSpPr>
        <p:spPr>
          <a:xfrm flipH="false" flipV="false" rot="0">
            <a:off x="502840" y="1770160"/>
            <a:ext cx="8405828" cy="6324973"/>
          </a:xfrm>
          <a:custGeom>
            <a:avLst/>
            <a:gdLst/>
            <a:ahLst/>
            <a:cxnLst/>
            <a:rect r="r" b="b" t="t" l="l"/>
            <a:pathLst>
              <a:path h="6324973" w="8405828">
                <a:moveTo>
                  <a:pt x="0" y="0"/>
                </a:moveTo>
                <a:lnTo>
                  <a:pt x="8405828" y="0"/>
                </a:lnTo>
                <a:lnTo>
                  <a:pt x="8405828" y="6324973"/>
                </a:lnTo>
                <a:lnTo>
                  <a:pt x="0" y="6324973"/>
                </a:lnTo>
                <a:lnTo>
                  <a:pt x="0" y="0"/>
                </a:lnTo>
                <a:close/>
              </a:path>
            </a:pathLst>
          </a:custGeom>
          <a:blipFill>
            <a:blip r:embed="rId6"/>
            <a:stretch>
              <a:fillRect l="0" t="0" r="0" b="0"/>
            </a:stretch>
          </a:blipFill>
        </p:spPr>
      </p:sp>
      <p:sp>
        <p:nvSpPr>
          <p:cNvPr name="TextBox 7" id="7"/>
          <p:cNvSpPr txBox="true"/>
          <p:nvPr/>
        </p:nvSpPr>
        <p:spPr>
          <a:xfrm rot="0">
            <a:off x="4192104" y="447675"/>
            <a:ext cx="10423596"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ELLIPSOIDAL ROBUST OPTIMIZATION</a:t>
            </a:r>
          </a:p>
        </p:txBody>
      </p:sp>
      <p:sp>
        <p:nvSpPr>
          <p:cNvPr name="TextBox 8" id="8"/>
          <p:cNvSpPr txBox="true"/>
          <p:nvPr/>
        </p:nvSpPr>
        <p:spPr>
          <a:xfrm rot="0">
            <a:off x="9477795" y="1841594"/>
            <a:ext cx="7781505" cy="6124955"/>
          </a:xfrm>
          <a:prstGeom prst="rect">
            <a:avLst/>
          </a:prstGeom>
        </p:spPr>
        <p:txBody>
          <a:bodyPr anchor="t" rtlCol="false" tIns="0" lIns="0" bIns="0" rIns="0">
            <a:spAutoFit/>
          </a:bodyPr>
          <a:lstStyle/>
          <a:p>
            <a:pPr algn="l" marL="500438" indent="-250219" lvl="1">
              <a:lnSpc>
                <a:spcPts val="3245"/>
              </a:lnSpc>
              <a:spcBef>
                <a:spcPct val="0"/>
              </a:spcBef>
              <a:buFont typeface="Arial"/>
              <a:buChar char="•"/>
            </a:pPr>
            <a:r>
              <a:rPr lang="en-US" sz="2317">
                <a:solidFill>
                  <a:srgbClr val="000000"/>
                </a:solidFill>
                <a:latin typeface="Poppins"/>
                <a:ea typeface="Poppins"/>
                <a:cs typeface="Poppins"/>
                <a:sym typeface="Poppins"/>
              </a:rPr>
              <a:t>Diversified Allocation: 1000 kg distributed across all 10 suppliers (91–105 kg), reducing concentration risk.</a:t>
            </a:r>
          </a:p>
          <a:p>
            <a:pPr algn="l">
              <a:lnSpc>
                <a:spcPts val="3245"/>
              </a:lnSpc>
              <a:spcBef>
                <a:spcPct val="0"/>
              </a:spcBef>
            </a:pPr>
          </a:p>
          <a:p>
            <a:pPr algn="l" marL="500438" indent="-250219" lvl="1">
              <a:lnSpc>
                <a:spcPts val="3245"/>
              </a:lnSpc>
              <a:spcBef>
                <a:spcPct val="0"/>
              </a:spcBef>
              <a:buFont typeface="Arial"/>
              <a:buChar char="•"/>
            </a:pPr>
            <a:r>
              <a:rPr lang="en-US" sz="2317">
                <a:solidFill>
                  <a:srgbClr val="000000"/>
                </a:solidFill>
                <a:latin typeface="Poppins"/>
                <a:ea typeface="Poppins"/>
                <a:cs typeface="Poppins"/>
                <a:sym typeface="Poppins"/>
              </a:rPr>
              <a:t>Robust Score (Score − Uncertainty): Allocations reflect performance and uncertainty; higher robust score → higher allocation.</a:t>
            </a:r>
          </a:p>
          <a:p>
            <a:pPr algn="l">
              <a:lnSpc>
                <a:spcPts val="3245"/>
              </a:lnSpc>
              <a:spcBef>
                <a:spcPct val="0"/>
              </a:spcBef>
            </a:pPr>
          </a:p>
          <a:p>
            <a:pPr algn="l" marL="500438" indent="-250219" lvl="1">
              <a:lnSpc>
                <a:spcPts val="3245"/>
              </a:lnSpc>
              <a:spcBef>
                <a:spcPct val="0"/>
              </a:spcBef>
              <a:buFont typeface="Arial"/>
              <a:buChar char="•"/>
            </a:pPr>
            <a:r>
              <a:rPr lang="en-US" sz="2317">
                <a:solidFill>
                  <a:srgbClr val="000000"/>
                </a:solidFill>
                <a:latin typeface="Poppins"/>
                <a:ea typeface="Poppins"/>
                <a:cs typeface="Poppins"/>
                <a:sym typeface="Poppins"/>
              </a:rPr>
              <a:t>Weighted Contribution &amp; Ranking: Guru Kripa Beej Bhandar ranks 1st; Shiva Agri Agency ranks lowest.</a:t>
            </a:r>
          </a:p>
          <a:p>
            <a:pPr algn="l">
              <a:lnSpc>
                <a:spcPts val="3245"/>
              </a:lnSpc>
              <a:spcBef>
                <a:spcPct val="0"/>
              </a:spcBef>
            </a:pPr>
          </a:p>
          <a:p>
            <a:pPr algn="l" marL="500438" indent="-250219" lvl="1">
              <a:lnSpc>
                <a:spcPts val="3245"/>
              </a:lnSpc>
              <a:spcBef>
                <a:spcPct val="0"/>
              </a:spcBef>
              <a:buFont typeface="Arial"/>
              <a:buChar char="•"/>
            </a:pPr>
            <a:r>
              <a:rPr lang="en-US" sz="2317">
                <a:solidFill>
                  <a:srgbClr val="000000"/>
                </a:solidFill>
                <a:latin typeface="Poppins"/>
                <a:ea typeface="Poppins"/>
                <a:cs typeface="Poppins"/>
                <a:sym typeface="Poppins"/>
              </a:rPr>
              <a:t>Procurement Insights: Fair, practical, and robust allocation; balances performance, cost, and risk.</a:t>
            </a:r>
          </a:p>
          <a:p>
            <a:pPr algn="l">
              <a:lnSpc>
                <a:spcPts val="324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3827897"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8951429"/>
            <a:ext cx="18233193" cy="1559886"/>
            <a:chOff x="0" y="0"/>
            <a:chExt cx="2824799" cy="241667"/>
          </a:xfrm>
        </p:grpSpPr>
        <p:sp>
          <p:nvSpPr>
            <p:cNvPr name="Freeform 5" id="5"/>
            <p:cNvSpPr/>
            <p:nvPr/>
          </p:nvSpPr>
          <p:spPr>
            <a:xfrm flipH="false" flipV="false" rot="0">
              <a:off x="0" y="0"/>
              <a:ext cx="2824799" cy="241667"/>
            </a:xfrm>
            <a:custGeom>
              <a:avLst/>
              <a:gdLst/>
              <a:ahLst/>
              <a:cxnLst/>
              <a:rect r="r" b="b" t="t" l="l"/>
              <a:pathLst>
                <a:path h="241667" w="2824799">
                  <a:moveTo>
                    <a:pt x="9766" y="0"/>
                  </a:moveTo>
                  <a:lnTo>
                    <a:pt x="2815033" y="0"/>
                  </a:lnTo>
                  <a:cubicBezTo>
                    <a:pt x="2820426" y="0"/>
                    <a:pt x="2824799" y="4372"/>
                    <a:pt x="2824799" y="9766"/>
                  </a:cubicBezTo>
                  <a:lnTo>
                    <a:pt x="2824799" y="231901"/>
                  </a:lnTo>
                  <a:cubicBezTo>
                    <a:pt x="2824799" y="234491"/>
                    <a:pt x="2823770" y="236975"/>
                    <a:pt x="2821938" y="238807"/>
                  </a:cubicBezTo>
                  <a:cubicBezTo>
                    <a:pt x="2820107" y="240638"/>
                    <a:pt x="2817623" y="241667"/>
                    <a:pt x="2815033" y="241667"/>
                  </a:cubicBezTo>
                  <a:lnTo>
                    <a:pt x="9766" y="241667"/>
                  </a:lnTo>
                  <a:cubicBezTo>
                    <a:pt x="7176" y="241667"/>
                    <a:pt x="4692" y="240638"/>
                    <a:pt x="2860" y="238807"/>
                  </a:cubicBezTo>
                  <a:cubicBezTo>
                    <a:pt x="1029" y="236975"/>
                    <a:pt x="0" y="234491"/>
                    <a:pt x="0" y="231901"/>
                  </a:cubicBezTo>
                  <a:lnTo>
                    <a:pt x="0" y="9766"/>
                  </a:lnTo>
                  <a:cubicBezTo>
                    <a:pt x="0" y="7176"/>
                    <a:pt x="1029" y="4692"/>
                    <a:pt x="2860" y="2860"/>
                  </a:cubicBezTo>
                  <a:cubicBezTo>
                    <a:pt x="4692" y="1029"/>
                    <a:pt x="7176" y="0"/>
                    <a:pt x="9766" y="0"/>
                  </a:cubicBezTo>
                  <a:close/>
                </a:path>
              </a:pathLst>
            </a:custGeom>
            <a:blipFill>
              <a:blip r:embed="rId5"/>
              <a:stretch>
                <a:fillRect l="0" t="-339383" r="0" b="-339383"/>
              </a:stretch>
            </a:blipFill>
            <a:ln w="28575" cap="rnd">
              <a:solidFill>
                <a:srgbClr val="FFFFFF"/>
              </a:solidFill>
              <a:prstDash val="solid"/>
              <a:round/>
            </a:ln>
          </p:spPr>
        </p:sp>
      </p:grpSp>
      <p:sp>
        <p:nvSpPr>
          <p:cNvPr name="Freeform 6" id="6"/>
          <p:cNvSpPr/>
          <p:nvPr/>
        </p:nvSpPr>
        <p:spPr>
          <a:xfrm flipH="false" flipV="false" rot="0">
            <a:off x="1088273" y="1781356"/>
            <a:ext cx="8905581" cy="3606760"/>
          </a:xfrm>
          <a:custGeom>
            <a:avLst/>
            <a:gdLst/>
            <a:ahLst/>
            <a:cxnLst/>
            <a:rect r="r" b="b" t="t" l="l"/>
            <a:pathLst>
              <a:path h="3606760" w="8905581">
                <a:moveTo>
                  <a:pt x="0" y="0"/>
                </a:moveTo>
                <a:lnTo>
                  <a:pt x="8905581" y="0"/>
                </a:lnTo>
                <a:lnTo>
                  <a:pt x="8905581" y="3606760"/>
                </a:lnTo>
                <a:lnTo>
                  <a:pt x="0" y="3606760"/>
                </a:lnTo>
                <a:lnTo>
                  <a:pt x="0" y="0"/>
                </a:lnTo>
                <a:close/>
              </a:path>
            </a:pathLst>
          </a:custGeom>
          <a:blipFill>
            <a:blip r:embed="rId6"/>
            <a:stretch>
              <a:fillRect l="0" t="0" r="0" b="0"/>
            </a:stretch>
          </a:blipFill>
        </p:spPr>
      </p:sp>
      <p:sp>
        <p:nvSpPr>
          <p:cNvPr name="Freeform 7" id="7"/>
          <p:cNvSpPr/>
          <p:nvPr/>
        </p:nvSpPr>
        <p:spPr>
          <a:xfrm flipH="false" flipV="false" rot="0">
            <a:off x="10986933" y="1718782"/>
            <a:ext cx="6272367" cy="3669334"/>
          </a:xfrm>
          <a:custGeom>
            <a:avLst/>
            <a:gdLst/>
            <a:ahLst/>
            <a:cxnLst/>
            <a:rect r="r" b="b" t="t" l="l"/>
            <a:pathLst>
              <a:path h="3669334" w="6272367">
                <a:moveTo>
                  <a:pt x="0" y="0"/>
                </a:moveTo>
                <a:lnTo>
                  <a:pt x="6272367" y="0"/>
                </a:lnTo>
                <a:lnTo>
                  <a:pt x="6272367" y="3669334"/>
                </a:lnTo>
                <a:lnTo>
                  <a:pt x="0" y="3669334"/>
                </a:lnTo>
                <a:lnTo>
                  <a:pt x="0" y="0"/>
                </a:lnTo>
                <a:close/>
              </a:path>
            </a:pathLst>
          </a:custGeom>
          <a:blipFill>
            <a:blip r:embed="rId7"/>
            <a:stretch>
              <a:fillRect l="0" t="0" r="0" b="0"/>
            </a:stretch>
          </a:blipFill>
        </p:spPr>
      </p:sp>
      <p:sp>
        <p:nvSpPr>
          <p:cNvPr name="TextBox 8" id="8"/>
          <p:cNvSpPr txBox="true"/>
          <p:nvPr/>
        </p:nvSpPr>
        <p:spPr>
          <a:xfrm rot="0">
            <a:off x="4347701" y="433195"/>
            <a:ext cx="10680871" cy="1078033"/>
          </a:xfrm>
          <a:prstGeom prst="rect">
            <a:avLst/>
          </a:prstGeom>
        </p:spPr>
        <p:txBody>
          <a:bodyPr anchor="t" rtlCol="false" tIns="0" lIns="0" bIns="0" rIns="0">
            <a:spAutoFit/>
          </a:bodyPr>
          <a:lstStyle/>
          <a:p>
            <a:pPr algn="ctr" marL="0" indent="0" lvl="0">
              <a:lnSpc>
                <a:spcPts val="8830"/>
              </a:lnSpc>
              <a:spcBef>
                <a:spcPct val="0"/>
              </a:spcBef>
            </a:pPr>
            <a:r>
              <a:rPr lang="en-US" sz="6307" strike="noStrike" u="none">
                <a:solidFill>
                  <a:srgbClr val="606060"/>
                </a:solidFill>
                <a:latin typeface="Anton"/>
                <a:ea typeface="Anton"/>
                <a:cs typeface="Anton"/>
                <a:sym typeface="Anton"/>
              </a:rPr>
              <a:t>ELLIPSOIDAL ROBUST OPTIMIZATION</a:t>
            </a:r>
          </a:p>
        </p:txBody>
      </p:sp>
      <p:sp>
        <p:nvSpPr>
          <p:cNvPr name="TextBox 9" id="9"/>
          <p:cNvSpPr txBox="true"/>
          <p:nvPr/>
        </p:nvSpPr>
        <p:spPr>
          <a:xfrm rot="0">
            <a:off x="962025" y="5692916"/>
            <a:ext cx="17199727" cy="2604135"/>
          </a:xfrm>
          <a:prstGeom prst="rect">
            <a:avLst/>
          </a:prstGeom>
        </p:spPr>
        <p:txBody>
          <a:bodyPr anchor="t" rtlCol="false" tIns="0" lIns="0" bIns="0" rIns="0">
            <a:spAutoFit/>
          </a:bodyPr>
          <a:lstStyle/>
          <a:p>
            <a:pPr algn="l" marL="453392" indent="-226696" lvl="1">
              <a:lnSpc>
                <a:spcPts val="2940"/>
              </a:lnSpc>
              <a:buFont typeface="Arial"/>
              <a:buChar char="•"/>
            </a:pPr>
            <a:r>
              <a:rPr lang="en-US" sz="2100">
                <a:solidFill>
                  <a:srgbClr val="000000"/>
                </a:solidFill>
                <a:latin typeface="Poppins"/>
                <a:ea typeface="Poppins"/>
                <a:cs typeface="Poppins"/>
                <a:sym typeface="Poppins"/>
              </a:rPr>
              <a:t>Under the ellipsoidal robust model, all ten suppliers receive allocated quantities, indicating full diversification of sourcing.</a:t>
            </a:r>
          </a:p>
          <a:p>
            <a:pPr algn="l" marL="453392" indent="-226696" lvl="1">
              <a:lnSpc>
                <a:spcPts val="2940"/>
              </a:lnSpc>
              <a:buFont typeface="Arial"/>
              <a:buChar char="•"/>
            </a:pPr>
            <a:r>
              <a:rPr lang="en-US" sz="2100">
                <a:solidFill>
                  <a:srgbClr val="000000"/>
                </a:solidFill>
                <a:latin typeface="Poppins"/>
                <a:ea typeface="Poppins"/>
                <a:cs typeface="Poppins"/>
                <a:sym typeface="Poppins"/>
              </a:rPr>
              <a:t>Guru Kripa Beej Bhandar, Chaudhary Krishi Yantralay, and Jatana Kheti Sewa Center receive the highest allocations (close to 100 kg).</a:t>
            </a:r>
          </a:p>
          <a:p>
            <a:pPr algn="l" marL="453392" indent="-226696" lvl="1">
              <a:lnSpc>
                <a:spcPts val="2940"/>
              </a:lnSpc>
              <a:buFont typeface="Arial"/>
              <a:buChar char="•"/>
            </a:pPr>
            <a:r>
              <a:rPr lang="en-US" sz="2100">
                <a:solidFill>
                  <a:srgbClr val="000000"/>
                </a:solidFill>
                <a:latin typeface="Poppins"/>
                <a:ea typeface="Poppins"/>
                <a:cs typeface="Poppins"/>
                <a:sym typeface="Poppins"/>
              </a:rPr>
              <a:t>Suppliers such as Kisan Beej Bhandar and Shiva Agri Agency receive lower allocations (around 60 kg), reflecting relative performance.</a:t>
            </a:r>
          </a:p>
          <a:p>
            <a:pPr algn="l" marL="453392" indent="-226696" lvl="1">
              <a:lnSpc>
                <a:spcPts val="2940"/>
              </a:lnSpc>
              <a:buFont typeface="Arial"/>
              <a:buChar char="•"/>
            </a:pPr>
            <a:r>
              <a:rPr lang="en-US" sz="2100">
                <a:solidFill>
                  <a:srgbClr val="000000"/>
                </a:solidFill>
                <a:latin typeface="Poppins"/>
                <a:ea typeface="Poppins"/>
                <a:cs typeface="Poppins"/>
                <a:sym typeface="Poppins"/>
              </a:rPr>
              <a:t>Normalized criteria heatmap shows higher scores for top-allocated suppliers in quality, cost, and lead time, aligning allocation with overall performance.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3729473" y="506178"/>
            <a:ext cx="519804" cy="713689"/>
          </a:xfrm>
          <a:custGeom>
            <a:avLst/>
            <a:gdLst/>
            <a:ahLst/>
            <a:cxnLst/>
            <a:rect r="r" b="b" t="t" l="l"/>
            <a:pathLst>
              <a:path h="713689" w="519804">
                <a:moveTo>
                  <a:pt x="0" y="0"/>
                </a:moveTo>
                <a:lnTo>
                  <a:pt x="519803" y="0"/>
                </a:lnTo>
                <a:lnTo>
                  <a:pt x="519803"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86735" y="1420578"/>
            <a:ext cx="13314530" cy="5791820"/>
          </a:xfrm>
          <a:custGeom>
            <a:avLst/>
            <a:gdLst/>
            <a:ahLst/>
            <a:cxnLst/>
            <a:rect r="r" b="b" t="t" l="l"/>
            <a:pathLst>
              <a:path h="5791820" w="13314530">
                <a:moveTo>
                  <a:pt x="0" y="0"/>
                </a:moveTo>
                <a:lnTo>
                  <a:pt x="13314530" y="0"/>
                </a:lnTo>
                <a:lnTo>
                  <a:pt x="13314530" y="5791820"/>
                </a:lnTo>
                <a:lnTo>
                  <a:pt x="0" y="5791820"/>
                </a:lnTo>
                <a:lnTo>
                  <a:pt x="0" y="0"/>
                </a:lnTo>
                <a:close/>
              </a:path>
            </a:pathLst>
          </a:custGeom>
          <a:blipFill>
            <a:blip r:embed="rId5"/>
            <a:stretch>
              <a:fillRect l="0" t="0" r="0" b="0"/>
            </a:stretch>
          </a:blipFill>
        </p:spPr>
      </p:sp>
      <p:sp>
        <p:nvSpPr>
          <p:cNvPr name="Freeform 5" id="5"/>
          <p:cNvSpPr/>
          <p:nvPr/>
        </p:nvSpPr>
        <p:spPr>
          <a:xfrm flipH="false" flipV="false" rot="0">
            <a:off x="1028700" y="7998644"/>
            <a:ext cx="7053428" cy="1808112"/>
          </a:xfrm>
          <a:custGeom>
            <a:avLst/>
            <a:gdLst/>
            <a:ahLst/>
            <a:cxnLst/>
            <a:rect r="r" b="b" t="t" l="l"/>
            <a:pathLst>
              <a:path h="1808112" w="7053428">
                <a:moveTo>
                  <a:pt x="0" y="0"/>
                </a:moveTo>
                <a:lnTo>
                  <a:pt x="7053428" y="0"/>
                </a:lnTo>
                <a:lnTo>
                  <a:pt x="7053428" y="1808112"/>
                </a:lnTo>
                <a:lnTo>
                  <a:pt x="0" y="1808112"/>
                </a:lnTo>
                <a:lnTo>
                  <a:pt x="0" y="0"/>
                </a:lnTo>
                <a:close/>
              </a:path>
            </a:pathLst>
          </a:custGeom>
          <a:blipFill>
            <a:blip r:embed="rId6"/>
            <a:stretch>
              <a:fillRect l="0" t="0" r="0" b="0"/>
            </a:stretch>
          </a:blipFill>
        </p:spPr>
      </p:sp>
      <p:sp>
        <p:nvSpPr>
          <p:cNvPr name="TextBox 6" id="6"/>
          <p:cNvSpPr txBox="true"/>
          <p:nvPr/>
        </p:nvSpPr>
        <p:spPr>
          <a:xfrm rot="0">
            <a:off x="3989374" y="382353"/>
            <a:ext cx="10309251"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ELLIPSOIDAL ROBUST OPTIMIZATION</a:t>
            </a:r>
          </a:p>
        </p:txBody>
      </p:sp>
      <p:sp>
        <p:nvSpPr>
          <p:cNvPr name="TextBox 7" id="7"/>
          <p:cNvSpPr txBox="true"/>
          <p:nvPr/>
        </p:nvSpPr>
        <p:spPr>
          <a:xfrm rot="0">
            <a:off x="8148867" y="7451725"/>
            <a:ext cx="10139133" cy="28352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Ellipsoidal uncertainty uses correlated ball-shaped regions, capturing joint fluctuations of parameters within a balanced trade-off zone.</a:t>
            </a:r>
          </a:p>
          <a:p>
            <a:pPr algn="l" marL="431801" indent="-215900" lvl="1">
              <a:lnSpc>
                <a:spcPts val="2800"/>
              </a:lnSpc>
              <a:buFont typeface="Arial"/>
              <a:buChar char="•"/>
            </a:pPr>
            <a:r>
              <a:rPr lang="en-US" sz="2000">
                <a:solidFill>
                  <a:srgbClr val="000000"/>
                </a:solidFill>
                <a:latin typeface="Poppins"/>
                <a:ea typeface="Poppins"/>
                <a:cs typeface="Poppins"/>
                <a:sym typeface="Poppins"/>
              </a:rPr>
              <a:t>Unlike box uncertainty, not all worst cases occur simultaneously, making this approach less conservative.</a:t>
            </a:r>
          </a:p>
          <a:p>
            <a:pPr algn="l" marL="431801" indent="-215900" lvl="1">
              <a:lnSpc>
                <a:spcPts val="2800"/>
              </a:lnSpc>
              <a:buFont typeface="Arial"/>
              <a:buChar char="•"/>
            </a:pPr>
            <a:r>
              <a:rPr lang="en-US" sz="2000">
                <a:solidFill>
                  <a:srgbClr val="000000"/>
                </a:solidFill>
                <a:latin typeface="Poppins"/>
                <a:ea typeface="Poppins"/>
                <a:cs typeface="Poppins"/>
                <a:sym typeface="Poppins"/>
              </a:rPr>
              <a:t>As the ellipsoid radius (ρ) increases, protection level rises from 40% to 100%, while cost impact grows from 10% to around 30%.</a:t>
            </a:r>
          </a:p>
          <a:p>
            <a:pPr algn="l" marL="431801" indent="-215900" lvl="1">
              <a:lnSpc>
                <a:spcPts val="2800"/>
              </a:lnSpc>
              <a:buFont typeface="Arial"/>
              <a:buChar char="•"/>
            </a:pPr>
            <a:r>
              <a:rPr lang="en-US" sz="2000">
                <a:solidFill>
                  <a:srgbClr val="000000"/>
                </a:solidFill>
                <a:latin typeface="Poppins"/>
                <a:ea typeface="Poppins"/>
                <a:cs typeface="Poppins"/>
                <a:sym typeface="Poppins"/>
              </a:rPr>
              <a:t>The ρ parameter provides direct control over conservatism, allowing a flexible balance between protection and cost.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138072"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08371" y="1676065"/>
            <a:ext cx="14471258" cy="4598896"/>
          </a:xfrm>
          <a:custGeom>
            <a:avLst/>
            <a:gdLst/>
            <a:ahLst/>
            <a:cxnLst/>
            <a:rect r="r" b="b" t="t" l="l"/>
            <a:pathLst>
              <a:path h="4598896" w="14471258">
                <a:moveTo>
                  <a:pt x="0" y="0"/>
                </a:moveTo>
                <a:lnTo>
                  <a:pt x="14471258" y="0"/>
                </a:lnTo>
                <a:lnTo>
                  <a:pt x="14471258" y="4598895"/>
                </a:lnTo>
                <a:lnTo>
                  <a:pt x="0" y="4598895"/>
                </a:lnTo>
                <a:lnTo>
                  <a:pt x="0" y="0"/>
                </a:lnTo>
                <a:close/>
              </a:path>
            </a:pathLst>
          </a:custGeom>
          <a:blipFill>
            <a:blip r:embed="rId5"/>
            <a:stretch>
              <a:fillRect l="0" t="0" r="0" b="-108860"/>
            </a:stretch>
          </a:blipFill>
        </p:spPr>
      </p:sp>
      <p:sp>
        <p:nvSpPr>
          <p:cNvPr name="TextBox 5" id="5"/>
          <p:cNvSpPr txBox="true"/>
          <p:nvPr/>
        </p:nvSpPr>
        <p:spPr>
          <a:xfrm rot="0">
            <a:off x="1657876" y="447675"/>
            <a:ext cx="14972249"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COMPREHENSIVE COMPARISON ROBUST OPTIMIZATION</a:t>
            </a:r>
          </a:p>
        </p:txBody>
      </p:sp>
      <p:sp>
        <p:nvSpPr>
          <p:cNvPr name="TextBox 6" id="6"/>
          <p:cNvSpPr txBox="true"/>
          <p:nvPr/>
        </p:nvSpPr>
        <p:spPr>
          <a:xfrm rot="0">
            <a:off x="600873" y="6617860"/>
            <a:ext cx="17086254" cy="3187700"/>
          </a:xfrm>
          <a:prstGeom prst="rect">
            <a:avLst/>
          </a:prstGeom>
        </p:spPr>
        <p:txBody>
          <a:bodyPr anchor="t" rtlCol="false" tIns="0" lIns="0" bIns="0" rIns="0">
            <a:spAutoFit/>
          </a:bodyPr>
          <a:lstStyle/>
          <a:p>
            <a:pPr algn="l">
              <a:lnSpc>
                <a:spcPts val="2800"/>
              </a:lnSpc>
            </a:pPr>
            <a:r>
              <a:rPr lang="en-US" sz="2000" b="true">
                <a:solidFill>
                  <a:srgbClr val="000000"/>
                </a:solidFill>
                <a:latin typeface="Poppins Bold"/>
                <a:ea typeface="Poppins Bold"/>
                <a:cs typeface="Poppins Bold"/>
                <a:sym typeface="Poppins Bold"/>
              </a:rPr>
              <a:t>Comparison </a:t>
            </a:r>
            <a:r>
              <a:rPr lang="en-US" sz="2000">
                <a:solidFill>
                  <a:srgbClr val="000000"/>
                </a:solidFill>
                <a:latin typeface="Poppins"/>
                <a:ea typeface="Poppins"/>
                <a:cs typeface="Poppins"/>
                <a:sym typeface="Poppins"/>
              </a:rPr>
              <a:t>:-</a:t>
            </a:r>
          </a:p>
          <a:p>
            <a:pPr algn="l" marL="431801" indent="-215900" lvl="1">
              <a:lnSpc>
                <a:spcPts val="2800"/>
              </a:lnSpc>
              <a:buFont typeface="Arial"/>
              <a:buChar char="•"/>
            </a:pPr>
            <a:r>
              <a:rPr lang="en-US" sz="2000">
                <a:solidFill>
                  <a:srgbClr val="000000"/>
                </a:solidFill>
                <a:latin typeface="Poppins"/>
                <a:ea typeface="Poppins"/>
                <a:cs typeface="Poppins"/>
                <a:sym typeface="Poppins"/>
              </a:rPr>
              <a:t>Protection Level: Box uncertainty achieves 100% protection, Budgeted provides 80%, and Ellipsoidal offers 90%, showing varying degrees of conservatism.</a:t>
            </a:r>
          </a:p>
          <a:p>
            <a:pPr algn="l" marL="431801" indent="-215900" lvl="1">
              <a:lnSpc>
                <a:spcPts val="2800"/>
              </a:lnSpc>
              <a:buFont typeface="Arial"/>
              <a:buChar char="•"/>
            </a:pPr>
            <a:r>
              <a:rPr lang="en-US" sz="2000">
                <a:solidFill>
                  <a:srgbClr val="000000"/>
                </a:solidFill>
                <a:latin typeface="Poppins"/>
                <a:ea typeface="Poppins"/>
                <a:cs typeface="Poppins"/>
                <a:sym typeface="Poppins"/>
              </a:rPr>
              <a:t>Cost of Protection: Box has the highest cost impact (40%), Ellipsoidal moderate (29%), and Budgeted the lowest (15%), indicating efficiency trade-offs.</a:t>
            </a:r>
          </a:p>
          <a:p>
            <a:pPr algn="l" marL="431801" indent="-215900" lvl="1">
              <a:lnSpc>
                <a:spcPts val="2800"/>
              </a:lnSpc>
              <a:buFont typeface="Arial"/>
              <a:buChar char="•"/>
            </a:pPr>
            <a:r>
              <a:rPr lang="en-US" sz="2000">
                <a:solidFill>
                  <a:srgbClr val="000000"/>
                </a:solidFill>
                <a:latin typeface="Poppins"/>
                <a:ea typeface="Poppins"/>
                <a:cs typeface="Poppins"/>
                <a:sym typeface="Poppins"/>
              </a:rPr>
              <a:t>Computational Efficiency: Budgeted shows the fastest solution time (~2.4s), Ellipsoidal is slightly higher (~2.8s), and Box is the slowest (~3.2s).</a:t>
            </a:r>
          </a:p>
          <a:p>
            <a:pPr algn="l" marL="431801" indent="-215900" lvl="1">
              <a:lnSpc>
                <a:spcPts val="2800"/>
              </a:lnSpc>
              <a:buFont typeface="Arial"/>
              <a:buChar char="•"/>
            </a:pPr>
            <a:r>
              <a:rPr lang="en-US" sz="2000">
                <a:solidFill>
                  <a:srgbClr val="000000"/>
                </a:solidFill>
                <a:latin typeface="Poppins"/>
                <a:ea typeface="Poppins"/>
                <a:cs typeface="Poppins"/>
                <a:sym typeface="Poppins"/>
              </a:rPr>
              <a:t>Overall, Budgeted offers the best balance between protection, cost, and computational efficiency, while Box remains the most conservative.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aphicFrame>
        <p:nvGraphicFramePr>
          <p:cNvPr name="Object 2" id="2"/>
          <p:cNvGraphicFramePr/>
          <p:nvPr/>
        </p:nvGraphicFramePr>
        <p:xfrm>
          <a:off x="1028700" y="1362075"/>
          <a:ext cx="10888188" cy="8229600"/>
        </p:xfrm>
        <a:graphic>
          <a:graphicData uri="http://schemas.openxmlformats.org/presentationml/2006/ole">
            <p:oleObj imgW="13068300" imgH="104013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213721" y="179967"/>
            <a:ext cx="16140829"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 MCDM &amp; ROBUST OPTIMISATION IN ACTION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3" t="0" r="-3804" b="0"/>
            </a:stretch>
          </a:blipFill>
        </p:spPr>
      </p:sp>
      <p:sp>
        <p:nvSpPr>
          <p:cNvPr name="Freeform 3" id="3"/>
          <p:cNvSpPr/>
          <p:nvPr/>
        </p:nvSpPr>
        <p:spPr>
          <a:xfrm flipH="false" flipV="false" rot="0">
            <a:off x="1207277" y="671163"/>
            <a:ext cx="661826" cy="908685"/>
          </a:xfrm>
          <a:custGeom>
            <a:avLst/>
            <a:gdLst/>
            <a:ahLst/>
            <a:cxnLst/>
            <a:rect r="r" b="b" t="t" l="l"/>
            <a:pathLst>
              <a:path h="908685" w="661826">
                <a:moveTo>
                  <a:pt x="0" y="0"/>
                </a:moveTo>
                <a:lnTo>
                  <a:pt x="661826" y="0"/>
                </a:lnTo>
                <a:lnTo>
                  <a:pt x="661826" y="908685"/>
                </a:lnTo>
                <a:lnTo>
                  <a:pt x="0" y="908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85797" y="737838"/>
            <a:ext cx="15280129" cy="842010"/>
          </a:xfrm>
          <a:prstGeom prst="rect">
            <a:avLst/>
          </a:prstGeom>
        </p:spPr>
        <p:txBody>
          <a:bodyPr anchor="t" rtlCol="false" tIns="0" lIns="0" bIns="0" rIns="0">
            <a:spAutoFit/>
          </a:bodyPr>
          <a:lstStyle/>
          <a:p>
            <a:pPr algn="l">
              <a:lnSpc>
                <a:spcPts val="6420"/>
              </a:lnSpc>
            </a:pPr>
            <a:r>
              <a:rPr lang="en-US" sz="6000">
                <a:solidFill>
                  <a:srgbClr val="606060"/>
                </a:solidFill>
                <a:latin typeface="Anton"/>
                <a:ea typeface="Anton"/>
                <a:cs typeface="Anton"/>
                <a:sym typeface="Anton"/>
              </a:rPr>
              <a:t>STRATEGIC SHIFT &amp; SUPPLIER EVALUATION FRAMEWORK</a:t>
            </a:r>
          </a:p>
        </p:txBody>
      </p:sp>
      <p:sp>
        <p:nvSpPr>
          <p:cNvPr name="TextBox 5" id="5"/>
          <p:cNvSpPr txBox="true"/>
          <p:nvPr/>
        </p:nvSpPr>
        <p:spPr>
          <a:xfrm rot="0">
            <a:off x="1028700" y="2393409"/>
            <a:ext cx="11350911" cy="7780131"/>
          </a:xfrm>
          <a:prstGeom prst="rect">
            <a:avLst/>
          </a:prstGeom>
        </p:spPr>
        <p:txBody>
          <a:bodyPr anchor="t" rtlCol="false" tIns="0" lIns="0" bIns="0" rIns="0">
            <a:spAutoFit/>
          </a:bodyPr>
          <a:lstStyle/>
          <a:p>
            <a:pPr algn="l">
              <a:lnSpc>
                <a:spcPts val="3248"/>
              </a:lnSpc>
            </a:pPr>
            <a:r>
              <a:rPr lang="en-US" sz="2320" b="true">
                <a:solidFill>
                  <a:srgbClr val="000000"/>
                </a:solidFill>
                <a:latin typeface="Poppins Bold"/>
                <a:ea typeface="Poppins Bold"/>
                <a:cs typeface="Poppins Bold"/>
                <a:sym typeface="Poppins Bold"/>
              </a:rPr>
              <a:t>1. Strategic Shift to Evidence-Based </a:t>
            </a:r>
            <a:r>
              <a:rPr lang="en-US" sz="2320" b="true">
                <a:solidFill>
                  <a:srgbClr val="000000"/>
                </a:solidFill>
                <a:latin typeface="Poppins Bold"/>
                <a:ea typeface="Poppins Bold"/>
                <a:cs typeface="Poppins Bold"/>
                <a:sym typeface="Poppins Bold"/>
              </a:rPr>
              <a:t>Procurement</a:t>
            </a:r>
          </a:p>
          <a:p>
            <a:pPr algn="l" marL="501025" indent="-250513" lvl="1">
              <a:lnSpc>
                <a:spcPts val="3248"/>
              </a:lnSpc>
              <a:buFont typeface="Arial"/>
              <a:buChar char="•"/>
            </a:pPr>
            <a:r>
              <a:rPr lang="en-US" sz="2320">
                <a:solidFill>
                  <a:srgbClr val="000000"/>
                </a:solidFill>
                <a:latin typeface="Poppins"/>
                <a:ea typeface="Poppins"/>
                <a:cs typeface="Poppins"/>
                <a:sym typeface="Poppins"/>
              </a:rPr>
              <a:t>Transition from experience-driven to data-driven decision-making using TOPSIS + DEMATEL + Robust Optimization.</a:t>
            </a:r>
          </a:p>
          <a:p>
            <a:pPr algn="l" marL="501025" indent="-250513" lvl="1">
              <a:lnSpc>
                <a:spcPts val="3248"/>
              </a:lnSpc>
              <a:buFont typeface="Arial"/>
              <a:buChar char="•"/>
            </a:pPr>
            <a:r>
              <a:rPr lang="en-US" sz="2320">
                <a:solidFill>
                  <a:srgbClr val="000000"/>
                </a:solidFill>
                <a:latin typeface="Poppins"/>
                <a:ea typeface="Poppins"/>
                <a:cs typeface="Poppins"/>
                <a:sym typeface="Poppins"/>
              </a:rPr>
              <a:t>Aligns procurement with corporate sustainability, quality, and risk management goals.</a:t>
            </a:r>
          </a:p>
          <a:p>
            <a:pPr algn="l" marL="501025" indent="-250513" lvl="1">
              <a:lnSpc>
                <a:spcPts val="3248"/>
              </a:lnSpc>
              <a:buFont typeface="Arial"/>
              <a:buChar char="•"/>
            </a:pPr>
            <a:r>
              <a:rPr lang="en-US" sz="2320">
                <a:solidFill>
                  <a:srgbClr val="000000"/>
                </a:solidFill>
                <a:latin typeface="Poppins"/>
                <a:ea typeface="Poppins"/>
                <a:cs typeface="Poppins"/>
                <a:sym typeface="Poppins"/>
              </a:rPr>
              <a:t>Managers can now justify sourcing through *quantifiable performance metrics (C)**, improving auditability and transparency.</a:t>
            </a:r>
          </a:p>
          <a:p>
            <a:pPr algn="l">
              <a:lnSpc>
                <a:spcPts val="3248"/>
              </a:lnSpc>
            </a:pPr>
          </a:p>
          <a:p>
            <a:pPr algn="l">
              <a:lnSpc>
                <a:spcPts val="3248"/>
              </a:lnSpc>
            </a:pPr>
            <a:r>
              <a:rPr lang="en-US" sz="2320" b="true">
                <a:solidFill>
                  <a:srgbClr val="000000"/>
                </a:solidFill>
                <a:latin typeface="Poppins Bold"/>
                <a:ea typeface="Poppins Bold"/>
                <a:cs typeface="Poppins Bold"/>
                <a:sym typeface="Poppins Bold"/>
              </a:rPr>
              <a:t>2. Integrated Supplier Evaluation (TOPSIS + DEMATEL)</a:t>
            </a:r>
          </a:p>
          <a:p>
            <a:pPr algn="l" marL="501025" indent="-250513" lvl="1">
              <a:lnSpc>
                <a:spcPts val="3248"/>
              </a:lnSpc>
              <a:buFont typeface="Arial"/>
              <a:buChar char="•"/>
            </a:pPr>
            <a:r>
              <a:rPr lang="en-US" sz="2320">
                <a:solidFill>
                  <a:srgbClr val="000000"/>
                </a:solidFill>
                <a:latin typeface="Poppins"/>
                <a:ea typeface="Poppins"/>
                <a:cs typeface="Poppins"/>
                <a:sym typeface="Poppins"/>
              </a:rPr>
              <a:t>TOPSIS: Provides normalized supplier ranking across cost, lead time, quality, sustainability, and tech-readiness.</a:t>
            </a:r>
          </a:p>
          <a:p>
            <a:pPr algn="l" marL="501025" indent="-250513" lvl="1">
              <a:lnSpc>
                <a:spcPts val="3248"/>
              </a:lnSpc>
              <a:buFont typeface="Arial"/>
              <a:buChar char="•"/>
            </a:pPr>
            <a:r>
              <a:rPr lang="en-US" sz="2320">
                <a:solidFill>
                  <a:srgbClr val="000000"/>
                </a:solidFill>
                <a:latin typeface="Poppins"/>
                <a:ea typeface="Poppins"/>
                <a:cs typeface="Poppins"/>
                <a:sym typeface="Poppins"/>
              </a:rPr>
              <a:t>DEMATEL: Reveals cause–effect relations — Quality and Technology are key drivers influencing cost and sustainability.</a:t>
            </a:r>
          </a:p>
          <a:p>
            <a:pPr algn="l" marL="501025" indent="-250513" lvl="1">
              <a:lnSpc>
                <a:spcPts val="3248"/>
              </a:lnSpc>
              <a:buFont typeface="Arial"/>
              <a:buChar char="•"/>
            </a:pPr>
            <a:r>
              <a:rPr lang="en-US" sz="2320">
                <a:solidFill>
                  <a:srgbClr val="000000"/>
                </a:solidFill>
                <a:latin typeface="Poppins"/>
                <a:ea typeface="Poppins"/>
                <a:cs typeface="Poppins"/>
                <a:sym typeface="Poppins"/>
              </a:rPr>
              <a:t>Managerial Implications:</a:t>
            </a:r>
          </a:p>
          <a:p>
            <a:pPr algn="l" marL="1002050" indent="-334017" lvl="2">
              <a:lnSpc>
                <a:spcPts val="3248"/>
              </a:lnSpc>
              <a:buFont typeface="Arial"/>
              <a:buChar char="⚬"/>
            </a:pPr>
            <a:r>
              <a:rPr lang="en-US" sz="2320">
                <a:solidFill>
                  <a:srgbClr val="000000"/>
                </a:solidFill>
                <a:latin typeface="Poppins"/>
                <a:ea typeface="Poppins"/>
                <a:cs typeface="Poppins"/>
                <a:sym typeface="Poppins"/>
              </a:rPr>
              <a:t>Identify strategic suppliers (e.g., Shiva Agri Agency, Krishna Krishi Kendra).</a:t>
            </a:r>
          </a:p>
          <a:p>
            <a:pPr algn="l" marL="1002050" indent="-334017" lvl="2">
              <a:lnSpc>
                <a:spcPts val="3248"/>
              </a:lnSpc>
              <a:buFont typeface="Arial"/>
              <a:buChar char="⚬"/>
            </a:pPr>
            <a:r>
              <a:rPr lang="en-US" sz="2320">
                <a:solidFill>
                  <a:srgbClr val="000000"/>
                </a:solidFill>
                <a:latin typeface="Poppins"/>
                <a:ea typeface="Poppins"/>
                <a:cs typeface="Poppins"/>
                <a:sym typeface="Poppins"/>
              </a:rPr>
              <a:t>Invest in supplier capability development where impact is highest.</a:t>
            </a:r>
          </a:p>
          <a:p>
            <a:pPr algn="l" marL="1002050" indent="-334017" lvl="2">
              <a:lnSpc>
                <a:spcPts val="3248"/>
              </a:lnSpc>
              <a:buFont typeface="Arial"/>
              <a:buChar char="⚬"/>
            </a:pPr>
            <a:r>
              <a:rPr lang="en-US" sz="2320">
                <a:solidFill>
                  <a:srgbClr val="000000"/>
                </a:solidFill>
                <a:latin typeface="Poppins"/>
                <a:ea typeface="Poppins"/>
                <a:cs typeface="Poppins"/>
                <a:sym typeface="Poppins"/>
              </a:rPr>
              <a:t>Enable objective, bias-free procurement decisions supporting ESG priorities</a:t>
            </a:r>
          </a:p>
        </p:txBody>
      </p:sp>
      <p:sp>
        <p:nvSpPr>
          <p:cNvPr name="TextBox 6" id="6"/>
          <p:cNvSpPr txBox="true"/>
          <p:nvPr/>
        </p:nvSpPr>
        <p:spPr>
          <a:xfrm rot="0">
            <a:off x="2400836" y="1494123"/>
            <a:ext cx="9757021" cy="499662"/>
          </a:xfrm>
          <a:prstGeom prst="rect">
            <a:avLst/>
          </a:prstGeom>
        </p:spPr>
        <p:txBody>
          <a:bodyPr anchor="t" rtlCol="false" tIns="0" lIns="0" bIns="0" rIns="0">
            <a:spAutoFit/>
          </a:bodyPr>
          <a:lstStyle/>
          <a:p>
            <a:pPr algn="l">
              <a:lnSpc>
                <a:spcPts val="3842"/>
              </a:lnSpc>
            </a:pPr>
            <a:r>
              <a:rPr lang="en-US" b="true" sz="2744">
                <a:solidFill>
                  <a:srgbClr val="000000"/>
                </a:solidFill>
                <a:latin typeface="Poppins Bold"/>
                <a:ea typeface="Poppins Bold"/>
                <a:cs typeface="Poppins Bold"/>
                <a:sym typeface="Poppins Bold"/>
              </a:rPr>
              <a:t>Man</a:t>
            </a:r>
            <a:r>
              <a:rPr lang="en-US" b="true" sz="2744">
                <a:solidFill>
                  <a:srgbClr val="000000"/>
                </a:solidFill>
                <a:latin typeface="Poppins Bold"/>
                <a:ea typeface="Poppins Bold"/>
                <a:cs typeface="Poppins Bold"/>
                <a:sym typeface="Poppins Bold"/>
              </a:rPr>
              <a:t>agerial Insights – Strategic Transition at Corteva</a:t>
            </a:r>
          </a:p>
        </p:txBody>
      </p:sp>
      <p:grpSp>
        <p:nvGrpSpPr>
          <p:cNvPr name="Group 7" id="7"/>
          <p:cNvGrpSpPr/>
          <p:nvPr/>
        </p:nvGrpSpPr>
        <p:grpSpPr>
          <a:xfrm rot="0">
            <a:off x="12157857" y="2714880"/>
            <a:ext cx="3810397" cy="38103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a:grpSpLocks noChangeAspect="true"/>
          </p:cNvGrpSpPr>
          <p:nvPr/>
        </p:nvGrpSpPr>
        <p:grpSpPr>
          <a:xfrm rot="0">
            <a:off x="12659302" y="3299754"/>
            <a:ext cx="2807508" cy="2807508"/>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9817" t="0" r="-29817" b="0"/>
              </a:stretch>
            </a:blipFill>
          </p:spPr>
        </p:sp>
      </p:grpSp>
      <p:grpSp>
        <p:nvGrpSpPr>
          <p:cNvPr name="Group 14" id="14"/>
          <p:cNvGrpSpPr>
            <a:grpSpLocks noChangeAspect="true"/>
          </p:cNvGrpSpPr>
          <p:nvPr/>
        </p:nvGrpSpPr>
        <p:grpSpPr>
          <a:xfrm rot="0">
            <a:off x="14705882" y="6107262"/>
            <a:ext cx="3137829" cy="3137829"/>
            <a:chOff x="0" y="0"/>
            <a:chExt cx="14840029" cy="14840029"/>
          </a:xfrm>
        </p:grpSpPr>
        <p:sp>
          <p:nvSpPr>
            <p:cNvPr name="Freeform 15" id="1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6" id="1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7" id="1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572" t="0" r="-24572"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3" t="0" r="-3804" b="0"/>
            </a:stretch>
          </a:blipFill>
        </p:spPr>
      </p:sp>
      <p:sp>
        <p:nvSpPr>
          <p:cNvPr name="Freeform 3" id="3"/>
          <p:cNvSpPr/>
          <p:nvPr/>
        </p:nvSpPr>
        <p:spPr>
          <a:xfrm flipH="false" flipV="false" rot="0">
            <a:off x="1207277" y="671163"/>
            <a:ext cx="661826" cy="908685"/>
          </a:xfrm>
          <a:custGeom>
            <a:avLst/>
            <a:gdLst/>
            <a:ahLst/>
            <a:cxnLst/>
            <a:rect r="r" b="b" t="t" l="l"/>
            <a:pathLst>
              <a:path h="908685" w="661826">
                <a:moveTo>
                  <a:pt x="0" y="0"/>
                </a:moveTo>
                <a:lnTo>
                  <a:pt x="661826" y="0"/>
                </a:lnTo>
                <a:lnTo>
                  <a:pt x="661826" y="908685"/>
                </a:lnTo>
                <a:lnTo>
                  <a:pt x="0" y="908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4495" y="2589333"/>
            <a:ext cx="15533760" cy="2865231"/>
          </a:xfrm>
          <a:prstGeom prst="rect">
            <a:avLst/>
          </a:prstGeom>
        </p:spPr>
        <p:txBody>
          <a:bodyPr anchor="t" rtlCol="false" tIns="0" lIns="0" bIns="0" rIns="0">
            <a:spAutoFit/>
          </a:bodyPr>
          <a:lstStyle/>
          <a:p>
            <a:pPr algn="l">
              <a:lnSpc>
                <a:spcPts val="3248"/>
              </a:lnSpc>
            </a:pPr>
            <a:r>
              <a:rPr lang="en-US" sz="2320">
                <a:solidFill>
                  <a:srgbClr val="000000"/>
                </a:solidFill>
                <a:latin typeface="Poppins"/>
                <a:ea typeface="Poppins"/>
                <a:cs typeface="Poppins"/>
                <a:sym typeface="Poppins"/>
              </a:rPr>
              <a:t>1. Building Resilience th</a:t>
            </a:r>
            <a:r>
              <a:rPr lang="en-US" sz="2320">
                <a:solidFill>
                  <a:srgbClr val="000000"/>
                </a:solidFill>
                <a:latin typeface="Poppins"/>
                <a:ea typeface="Poppins"/>
                <a:cs typeface="Poppins"/>
                <a:sym typeface="Poppins"/>
              </a:rPr>
              <a:t>rough Robust Optimization</a:t>
            </a:r>
          </a:p>
          <a:p>
            <a:pPr algn="l" marL="501025" indent="-250513" lvl="1">
              <a:lnSpc>
                <a:spcPts val="3248"/>
              </a:lnSpc>
              <a:buFont typeface="Arial"/>
              <a:buChar char="•"/>
            </a:pPr>
            <a:r>
              <a:rPr lang="en-US" sz="2320">
                <a:solidFill>
                  <a:srgbClr val="000000"/>
                </a:solidFill>
                <a:latin typeface="Poppins"/>
                <a:ea typeface="Poppins"/>
                <a:cs typeface="Poppins"/>
                <a:sym typeface="Poppins"/>
              </a:rPr>
              <a:t>Models handle cost, demand, and lead-time uncertainty to ensure supply continuity and cost efficiency.</a:t>
            </a:r>
          </a:p>
          <a:p>
            <a:pPr algn="l" marL="501025" indent="-250513" lvl="1">
              <a:lnSpc>
                <a:spcPts val="3248"/>
              </a:lnSpc>
              <a:buFont typeface="Arial"/>
              <a:buChar char="•"/>
            </a:pPr>
            <a:r>
              <a:rPr lang="en-US" sz="2320">
                <a:solidFill>
                  <a:srgbClr val="000000"/>
                </a:solidFill>
                <a:latin typeface="Poppins"/>
                <a:ea typeface="Poppins"/>
                <a:cs typeface="Poppins"/>
                <a:sym typeface="Poppins"/>
              </a:rPr>
              <a:t>Enables managers to tune protection vs. cost trade-offs dynamically based on risk tolerance.</a:t>
            </a:r>
          </a:p>
          <a:p>
            <a:pPr algn="l">
              <a:lnSpc>
                <a:spcPts val="3248"/>
              </a:lnSpc>
            </a:pPr>
          </a:p>
          <a:p>
            <a:pPr algn="l">
              <a:lnSpc>
                <a:spcPts val="3248"/>
              </a:lnSpc>
            </a:pPr>
          </a:p>
          <a:p>
            <a:pPr algn="l" marL="1002050" indent="-334017" lvl="2">
              <a:lnSpc>
                <a:spcPts val="3248"/>
              </a:lnSpc>
              <a:buFont typeface="Arial"/>
              <a:buChar char="⚬"/>
            </a:pPr>
          </a:p>
        </p:txBody>
      </p:sp>
      <p:grpSp>
        <p:nvGrpSpPr>
          <p:cNvPr name="Group 5" id="5"/>
          <p:cNvGrpSpPr/>
          <p:nvPr/>
        </p:nvGrpSpPr>
        <p:grpSpPr>
          <a:xfrm rot="0">
            <a:off x="13726410" y="3705263"/>
            <a:ext cx="4853792" cy="48537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4138945" y="4117799"/>
            <a:ext cx="4028721" cy="4028721"/>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41297" t="0" r="-29049" b="0"/>
              </a:stretch>
            </a:blipFill>
          </p:spPr>
        </p:sp>
      </p:grpSp>
      <p:graphicFrame>
        <p:nvGraphicFramePr>
          <p:cNvPr name="Object 12" id="12"/>
          <p:cNvGraphicFramePr/>
          <p:nvPr/>
        </p:nvGraphicFramePr>
        <p:xfrm>
          <a:off x="855117" y="4429337"/>
          <a:ext cx="5657850" cy="2514600"/>
        </p:xfrm>
        <a:graphic>
          <a:graphicData uri="http://schemas.openxmlformats.org/presentationml/2006/ole">
            <p:oleObj imgW="6781800" imgH="36449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3" id="13"/>
          <p:cNvSpPr txBox="true"/>
          <p:nvPr/>
        </p:nvSpPr>
        <p:spPr>
          <a:xfrm rot="0">
            <a:off x="2185797" y="737838"/>
            <a:ext cx="15280129" cy="842010"/>
          </a:xfrm>
          <a:prstGeom prst="rect">
            <a:avLst/>
          </a:prstGeom>
        </p:spPr>
        <p:txBody>
          <a:bodyPr anchor="t" rtlCol="false" tIns="0" lIns="0" bIns="0" rIns="0">
            <a:spAutoFit/>
          </a:bodyPr>
          <a:lstStyle/>
          <a:p>
            <a:pPr algn="l">
              <a:lnSpc>
                <a:spcPts val="6420"/>
              </a:lnSpc>
            </a:pPr>
            <a:r>
              <a:rPr lang="en-US" sz="6000">
                <a:solidFill>
                  <a:srgbClr val="606060"/>
                </a:solidFill>
                <a:latin typeface="Anton"/>
                <a:ea typeface="Anton"/>
                <a:cs typeface="Anton"/>
                <a:sym typeface="Anton"/>
              </a:rPr>
              <a:t>STRATEGIC SOURCING UNDER UNCERTAINTY</a:t>
            </a:r>
          </a:p>
        </p:txBody>
      </p:sp>
      <p:sp>
        <p:nvSpPr>
          <p:cNvPr name="TextBox 14" id="14"/>
          <p:cNvSpPr txBox="true"/>
          <p:nvPr/>
        </p:nvSpPr>
        <p:spPr>
          <a:xfrm rot="0">
            <a:off x="2400836" y="1494123"/>
            <a:ext cx="13065974" cy="499662"/>
          </a:xfrm>
          <a:prstGeom prst="rect">
            <a:avLst/>
          </a:prstGeom>
        </p:spPr>
        <p:txBody>
          <a:bodyPr anchor="t" rtlCol="false" tIns="0" lIns="0" bIns="0" rIns="0">
            <a:spAutoFit/>
          </a:bodyPr>
          <a:lstStyle/>
          <a:p>
            <a:pPr algn="l">
              <a:lnSpc>
                <a:spcPts val="3842"/>
              </a:lnSpc>
            </a:pPr>
            <a:r>
              <a:rPr lang="en-US" b="true" sz="2744">
                <a:solidFill>
                  <a:srgbClr val="000000"/>
                </a:solidFill>
                <a:latin typeface="Poppins Bold"/>
                <a:ea typeface="Poppins Bold"/>
                <a:cs typeface="Poppins Bold"/>
                <a:sym typeface="Poppins Bold"/>
              </a:rPr>
              <a:t>Robust Optimization – Man</a:t>
            </a:r>
            <a:r>
              <a:rPr lang="en-US" b="true" sz="2744">
                <a:solidFill>
                  <a:srgbClr val="000000"/>
                </a:solidFill>
                <a:latin typeface="Poppins Bold"/>
                <a:ea typeface="Poppins Bold"/>
                <a:cs typeface="Poppins Bold"/>
                <a:sym typeface="Poppins Bold"/>
              </a:rPr>
              <a:t>agerial Control and Strategic Flexibility</a:t>
            </a:r>
          </a:p>
        </p:txBody>
      </p:sp>
      <p:sp>
        <p:nvSpPr>
          <p:cNvPr name="TextBox 15" id="15"/>
          <p:cNvSpPr txBox="true"/>
          <p:nvPr/>
        </p:nvSpPr>
        <p:spPr>
          <a:xfrm rot="0">
            <a:off x="434495" y="7192027"/>
            <a:ext cx="14790519" cy="3274806"/>
          </a:xfrm>
          <a:prstGeom prst="rect">
            <a:avLst/>
          </a:prstGeom>
        </p:spPr>
        <p:txBody>
          <a:bodyPr anchor="t" rtlCol="false" tIns="0" lIns="0" bIns="0" rIns="0">
            <a:spAutoFit/>
          </a:bodyPr>
          <a:lstStyle/>
          <a:p>
            <a:pPr algn="l">
              <a:lnSpc>
                <a:spcPts val="3248"/>
              </a:lnSpc>
            </a:pPr>
            <a:r>
              <a:rPr lang="en-US" sz="2320">
                <a:solidFill>
                  <a:srgbClr val="000000"/>
                </a:solidFill>
                <a:latin typeface="Poppins"/>
                <a:ea typeface="Poppins"/>
                <a:cs typeface="Poppins"/>
                <a:sym typeface="Poppins"/>
              </a:rPr>
              <a:t>2. Operational Decision Support</a:t>
            </a:r>
          </a:p>
          <a:p>
            <a:pPr algn="l" marL="501025" indent="-250513" lvl="1">
              <a:lnSpc>
                <a:spcPts val="3248"/>
              </a:lnSpc>
              <a:buFont typeface="Arial"/>
              <a:buChar char="•"/>
            </a:pPr>
            <a:r>
              <a:rPr lang="en-US" sz="2320">
                <a:solidFill>
                  <a:srgbClr val="000000"/>
                </a:solidFill>
                <a:latin typeface="Poppins"/>
                <a:ea typeface="Poppins"/>
                <a:cs typeface="Poppins"/>
                <a:sym typeface="Poppins"/>
              </a:rPr>
              <a:t>Scenario-based planning: Forecast supplier performance </a:t>
            </a:r>
            <a:r>
              <a:rPr lang="en-US" sz="2320">
                <a:solidFill>
                  <a:srgbClr val="000000"/>
                </a:solidFill>
                <a:latin typeface="Poppins"/>
                <a:ea typeface="Poppins"/>
                <a:cs typeface="Poppins"/>
                <a:sym typeface="Poppins"/>
              </a:rPr>
              <a:t>under best/worst cases.</a:t>
            </a:r>
          </a:p>
          <a:p>
            <a:pPr algn="l" marL="501025" indent="-250513" lvl="1">
              <a:lnSpc>
                <a:spcPts val="3248"/>
              </a:lnSpc>
              <a:buFont typeface="Arial"/>
              <a:buChar char="•"/>
            </a:pPr>
            <a:r>
              <a:rPr lang="en-US" sz="2320">
                <a:solidFill>
                  <a:srgbClr val="000000"/>
                </a:solidFill>
                <a:latin typeface="Poppins"/>
                <a:ea typeface="Poppins"/>
                <a:cs typeface="Poppins"/>
                <a:sym typeface="Poppins"/>
              </a:rPr>
              <a:t>Negotiation leverage: Use cost-risk data for better contract structuring.</a:t>
            </a:r>
          </a:p>
          <a:p>
            <a:pPr algn="l" marL="501025" indent="-250513" lvl="1">
              <a:lnSpc>
                <a:spcPts val="3248"/>
              </a:lnSpc>
              <a:buFont typeface="Arial"/>
              <a:buChar char="•"/>
            </a:pPr>
            <a:r>
              <a:rPr lang="en-US" sz="2320">
                <a:solidFill>
                  <a:srgbClr val="000000"/>
                </a:solidFill>
                <a:latin typeface="Poppins"/>
                <a:ea typeface="Poppins"/>
                <a:cs typeface="Poppins"/>
                <a:sym typeface="Poppins"/>
              </a:rPr>
              <a:t>Risk mitigation: Prioritize reliable, stable suppliers (e.g., Guru Kripa Beej Bhandar, Maa Jai Ambe Agro).</a:t>
            </a:r>
          </a:p>
          <a:p>
            <a:pPr algn="l" marL="501025" indent="-250513" lvl="1">
              <a:lnSpc>
                <a:spcPts val="3248"/>
              </a:lnSpc>
              <a:buFont typeface="Arial"/>
              <a:buChar char="•"/>
            </a:pPr>
            <a:r>
              <a:rPr lang="en-US" sz="2320">
                <a:solidFill>
                  <a:srgbClr val="000000"/>
                </a:solidFill>
                <a:latin typeface="Poppins"/>
                <a:ea typeface="Poppins"/>
                <a:cs typeface="Poppins"/>
                <a:sym typeface="Poppins"/>
              </a:rPr>
              <a:t>Managers gain a quantitative toolkit to handle uncertainty, minimize disruptions, and ensure on-time, sustainable delivery.</a:t>
            </a:r>
          </a:p>
          <a:p>
            <a:pPr algn="l">
              <a:lnSpc>
                <a:spcPts val="3248"/>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3" t="0" r="-3804" b="0"/>
            </a:stretch>
          </a:blipFill>
        </p:spPr>
      </p:sp>
      <p:sp>
        <p:nvSpPr>
          <p:cNvPr name="Freeform 3" id="3"/>
          <p:cNvSpPr/>
          <p:nvPr/>
        </p:nvSpPr>
        <p:spPr>
          <a:xfrm flipH="false" flipV="false" rot="0">
            <a:off x="1207277" y="671163"/>
            <a:ext cx="661826" cy="908685"/>
          </a:xfrm>
          <a:custGeom>
            <a:avLst/>
            <a:gdLst/>
            <a:ahLst/>
            <a:cxnLst/>
            <a:rect r="r" b="b" t="t" l="l"/>
            <a:pathLst>
              <a:path h="908685" w="661826">
                <a:moveTo>
                  <a:pt x="0" y="0"/>
                </a:moveTo>
                <a:lnTo>
                  <a:pt x="661826" y="0"/>
                </a:lnTo>
                <a:lnTo>
                  <a:pt x="661826" y="908685"/>
                </a:lnTo>
                <a:lnTo>
                  <a:pt x="0" y="908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77202" y="2831445"/>
            <a:ext cx="13224243" cy="7379473"/>
          </a:xfrm>
          <a:prstGeom prst="rect">
            <a:avLst/>
          </a:prstGeom>
        </p:spPr>
        <p:txBody>
          <a:bodyPr anchor="t" rtlCol="false" tIns="0" lIns="0" bIns="0" rIns="0">
            <a:spAutoFit/>
          </a:bodyPr>
          <a:lstStyle/>
          <a:p>
            <a:pPr algn="l">
              <a:lnSpc>
                <a:spcPts val="3282"/>
              </a:lnSpc>
            </a:pPr>
            <a:r>
              <a:rPr lang="en-US" sz="2344" b="true">
                <a:solidFill>
                  <a:srgbClr val="000000"/>
                </a:solidFill>
                <a:latin typeface="Poppins Bold"/>
                <a:ea typeface="Poppins Bold"/>
                <a:cs typeface="Poppins Bold"/>
                <a:sym typeface="Poppins Bold"/>
              </a:rPr>
              <a:t>1. Strategic Value C</a:t>
            </a:r>
            <a:r>
              <a:rPr lang="en-US" sz="2344" b="true">
                <a:solidFill>
                  <a:srgbClr val="000000"/>
                </a:solidFill>
                <a:latin typeface="Poppins Bold"/>
                <a:ea typeface="Poppins Bold"/>
                <a:cs typeface="Poppins Bold"/>
                <a:sym typeface="Poppins Bold"/>
              </a:rPr>
              <a:t>reation</a:t>
            </a:r>
          </a:p>
          <a:p>
            <a:pPr algn="l" marL="506195" indent="-253098" lvl="1">
              <a:lnSpc>
                <a:spcPts val="3282"/>
              </a:lnSpc>
              <a:buFont typeface="Arial"/>
              <a:buChar char="•"/>
            </a:pPr>
            <a:r>
              <a:rPr lang="en-US" sz="2344">
                <a:solidFill>
                  <a:srgbClr val="000000"/>
                </a:solidFill>
                <a:latin typeface="Poppins"/>
                <a:ea typeface="Poppins"/>
                <a:cs typeface="Poppins"/>
                <a:sym typeface="Poppins"/>
              </a:rPr>
              <a:t>Su</a:t>
            </a:r>
            <a:r>
              <a:rPr lang="en-US" sz="2344">
                <a:solidFill>
                  <a:srgbClr val="000000"/>
                </a:solidFill>
                <a:latin typeface="Poppins"/>
                <a:ea typeface="Poppins"/>
                <a:cs typeface="Poppins"/>
                <a:sym typeface="Poppins"/>
              </a:rPr>
              <a:t>stainability Integration: Embedding ESG and tech-readiness ensures future-proof sourcing.</a:t>
            </a:r>
          </a:p>
          <a:p>
            <a:pPr algn="l" marL="506195" indent="-253098" lvl="1">
              <a:lnSpc>
                <a:spcPts val="3282"/>
              </a:lnSpc>
              <a:buFont typeface="Arial"/>
              <a:buChar char="•"/>
            </a:pPr>
            <a:r>
              <a:rPr lang="en-US" sz="2344">
                <a:solidFill>
                  <a:srgbClr val="000000"/>
                </a:solidFill>
                <a:latin typeface="Poppins"/>
                <a:ea typeface="Poppins"/>
                <a:cs typeface="Poppins"/>
                <a:sym typeface="Poppins"/>
              </a:rPr>
              <a:t>Resilience &amp; Diversification: Budgeted and Ellipsoidal models reduce dependence on single suppliers.</a:t>
            </a:r>
          </a:p>
          <a:p>
            <a:pPr algn="l" marL="506195" indent="-253098" lvl="1">
              <a:lnSpc>
                <a:spcPts val="3282"/>
              </a:lnSpc>
              <a:buFont typeface="Arial"/>
              <a:buChar char="•"/>
            </a:pPr>
            <a:r>
              <a:rPr lang="en-US" sz="2344">
                <a:solidFill>
                  <a:srgbClr val="000000"/>
                </a:solidFill>
                <a:latin typeface="Poppins"/>
                <a:ea typeface="Poppins"/>
                <a:cs typeface="Poppins"/>
                <a:sym typeface="Poppins"/>
              </a:rPr>
              <a:t>Digital Enablement: Builds foundation for AI-driven, analytics-based procurement systems.</a:t>
            </a:r>
          </a:p>
          <a:p>
            <a:pPr algn="l">
              <a:lnSpc>
                <a:spcPts val="3282"/>
              </a:lnSpc>
            </a:pPr>
          </a:p>
          <a:p>
            <a:pPr algn="l">
              <a:lnSpc>
                <a:spcPts val="3282"/>
              </a:lnSpc>
            </a:pPr>
            <a:r>
              <a:rPr lang="en-US" sz="2344" b="true">
                <a:solidFill>
                  <a:srgbClr val="000000"/>
                </a:solidFill>
                <a:latin typeface="Poppins Bold"/>
                <a:ea typeface="Poppins Bold"/>
                <a:cs typeface="Poppins Bold"/>
                <a:sym typeface="Poppins Bold"/>
              </a:rPr>
              <a:t>2. Managerial Recommendations</a:t>
            </a:r>
          </a:p>
          <a:p>
            <a:pPr algn="l" marL="506195" indent="-253098" lvl="1">
              <a:lnSpc>
                <a:spcPts val="3282"/>
              </a:lnSpc>
              <a:buFont typeface="Arial"/>
              <a:buChar char="•"/>
            </a:pPr>
            <a:r>
              <a:rPr lang="en-US" sz="2344">
                <a:solidFill>
                  <a:srgbClr val="000000"/>
                </a:solidFill>
                <a:latin typeface="Poppins"/>
                <a:ea typeface="Poppins"/>
                <a:cs typeface="Poppins"/>
                <a:sym typeface="Poppins"/>
              </a:rPr>
              <a:t>Institutionalize TOPSIS–DEMATEL scoring in supplier review dashboards.</a:t>
            </a:r>
          </a:p>
          <a:p>
            <a:pPr algn="l" marL="506195" indent="-253098" lvl="1">
              <a:lnSpc>
                <a:spcPts val="3282"/>
              </a:lnSpc>
              <a:buFont typeface="Arial"/>
              <a:buChar char="•"/>
            </a:pPr>
            <a:r>
              <a:rPr lang="en-US" sz="2344">
                <a:solidFill>
                  <a:srgbClr val="000000"/>
                </a:solidFill>
                <a:latin typeface="Poppins"/>
                <a:ea typeface="Poppins"/>
                <a:cs typeface="Poppins"/>
                <a:sym typeface="Poppins"/>
              </a:rPr>
              <a:t>Apply adaptive robust optimization with tunable parameters (Γ, ρ) for agile risk control.</a:t>
            </a:r>
          </a:p>
          <a:p>
            <a:pPr algn="l" marL="506195" indent="-253098" lvl="1">
              <a:lnSpc>
                <a:spcPts val="3282"/>
              </a:lnSpc>
              <a:buFont typeface="Arial"/>
              <a:buChar char="•"/>
            </a:pPr>
            <a:r>
              <a:rPr lang="en-US" sz="2344">
                <a:solidFill>
                  <a:srgbClr val="000000"/>
                </a:solidFill>
                <a:latin typeface="Poppins"/>
                <a:ea typeface="Poppins"/>
                <a:cs typeface="Poppins"/>
                <a:sym typeface="Poppins"/>
              </a:rPr>
              <a:t>Launch supplier upskilling in sustainability &amp; technology integration.</a:t>
            </a:r>
          </a:p>
          <a:p>
            <a:pPr algn="l" marL="506195" indent="-253098" lvl="1">
              <a:lnSpc>
                <a:spcPts val="3282"/>
              </a:lnSpc>
              <a:buFont typeface="Arial"/>
              <a:buChar char="•"/>
            </a:pPr>
            <a:r>
              <a:rPr lang="en-US" sz="2344">
                <a:solidFill>
                  <a:srgbClr val="000000"/>
                </a:solidFill>
                <a:latin typeface="Poppins"/>
                <a:ea typeface="Poppins"/>
                <a:cs typeface="Poppins"/>
                <a:sym typeface="Poppins"/>
              </a:rPr>
              <a:t>Use Box model for high-risk markets, Budgeted for standard sourcing, and Ellipsoidal for mixed environments.</a:t>
            </a:r>
          </a:p>
          <a:p>
            <a:pPr algn="l" marL="506195" indent="-253098" lvl="1">
              <a:lnSpc>
                <a:spcPts val="3282"/>
              </a:lnSpc>
              <a:buFont typeface="Arial"/>
              <a:buChar char="•"/>
            </a:pPr>
            <a:r>
              <a:rPr lang="en-US" sz="2344">
                <a:solidFill>
                  <a:srgbClr val="000000"/>
                </a:solidFill>
                <a:latin typeface="Poppins"/>
                <a:ea typeface="Poppins"/>
                <a:cs typeface="Poppins"/>
                <a:sym typeface="Poppins"/>
              </a:rPr>
              <a:t>Form a cross-functional procurement governance team to interpret analytics and guide strategic sourcing.</a:t>
            </a:r>
          </a:p>
          <a:p>
            <a:pPr algn="l">
              <a:lnSpc>
                <a:spcPts val="3282"/>
              </a:lnSpc>
            </a:pPr>
          </a:p>
        </p:txBody>
      </p:sp>
      <p:grpSp>
        <p:nvGrpSpPr>
          <p:cNvPr name="Group 5" id="5"/>
          <p:cNvGrpSpPr/>
          <p:nvPr/>
        </p:nvGrpSpPr>
        <p:grpSpPr>
          <a:xfrm rot="0">
            <a:off x="13434208" y="3848194"/>
            <a:ext cx="4853792" cy="48537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3901445" y="4315432"/>
            <a:ext cx="3919317" cy="3919317"/>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801" t="0" r="-24801" b="0"/>
              </a:stretch>
            </a:blipFill>
          </p:spPr>
        </p:sp>
      </p:grpSp>
      <p:sp>
        <p:nvSpPr>
          <p:cNvPr name="TextBox 12" id="12"/>
          <p:cNvSpPr txBox="true"/>
          <p:nvPr/>
        </p:nvSpPr>
        <p:spPr>
          <a:xfrm rot="0">
            <a:off x="2185797" y="737838"/>
            <a:ext cx="15280129" cy="842010"/>
          </a:xfrm>
          <a:prstGeom prst="rect">
            <a:avLst/>
          </a:prstGeom>
        </p:spPr>
        <p:txBody>
          <a:bodyPr anchor="t" rtlCol="false" tIns="0" lIns="0" bIns="0" rIns="0">
            <a:spAutoFit/>
          </a:bodyPr>
          <a:lstStyle/>
          <a:p>
            <a:pPr algn="l">
              <a:lnSpc>
                <a:spcPts val="6420"/>
              </a:lnSpc>
            </a:pPr>
            <a:r>
              <a:rPr lang="en-US" sz="6000">
                <a:solidFill>
                  <a:srgbClr val="606060"/>
                </a:solidFill>
                <a:latin typeface="Anton"/>
                <a:ea typeface="Anton"/>
                <a:cs typeface="Anton"/>
                <a:sym typeface="Anton"/>
              </a:rPr>
              <a:t>STRATEGIC IMPLICATIONS &amp; RECOMMENDATIONS</a:t>
            </a:r>
          </a:p>
        </p:txBody>
      </p:sp>
      <p:sp>
        <p:nvSpPr>
          <p:cNvPr name="TextBox 13" id="13"/>
          <p:cNvSpPr txBox="true"/>
          <p:nvPr/>
        </p:nvSpPr>
        <p:spPr>
          <a:xfrm rot="0">
            <a:off x="2400836" y="1494123"/>
            <a:ext cx="13065974" cy="499662"/>
          </a:xfrm>
          <a:prstGeom prst="rect">
            <a:avLst/>
          </a:prstGeom>
        </p:spPr>
        <p:txBody>
          <a:bodyPr anchor="t" rtlCol="false" tIns="0" lIns="0" bIns="0" rIns="0">
            <a:spAutoFit/>
          </a:bodyPr>
          <a:lstStyle/>
          <a:p>
            <a:pPr algn="l">
              <a:lnSpc>
                <a:spcPts val="3842"/>
              </a:lnSpc>
            </a:pPr>
            <a:r>
              <a:rPr lang="en-US" b="true" sz="2744">
                <a:solidFill>
                  <a:srgbClr val="000000"/>
                </a:solidFill>
                <a:latin typeface="Poppins Bold"/>
                <a:ea typeface="Poppins Bold"/>
                <a:cs typeface="Poppins Bold"/>
                <a:sym typeface="Poppins Bold"/>
              </a:rPr>
              <a:t>Managerial Actions for Lon</a:t>
            </a:r>
            <a:r>
              <a:rPr lang="en-US" b="true" sz="2744">
                <a:solidFill>
                  <a:srgbClr val="000000"/>
                </a:solidFill>
                <a:latin typeface="Poppins Bold"/>
                <a:ea typeface="Poppins Bold"/>
                <a:cs typeface="Poppins Bold"/>
                <a:sym typeface="Poppins Bold"/>
              </a:rPr>
              <a:t>g-Term Procurement Transformation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355075" y="3706773"/>
            <a:ext cx="9577849" cy="1552388"/>
          </a:xfrm>
          <a:prstGeom prst="rect">
            <a:avLst/>
          </a:prstGeom>
        </p:spPr>
        <p:txBody>
          <a:bodyPr anchor="t" rtlCol="false" tIns="0" lIns="0" bIns="0" rIns="0">
            <a:spAutoFit/>
          </a:bodyPr>
          <a:lstStyle/>
          <a:p>
            <a:pPr algn="ctr">
              <a:lnSpc>
                <a:spcPts val="12610"/>
              </a:lnSpc>
              <a:spcBef>
                <a:spcPct val="0"/>
              </a:spcBef>
            </a:pPr>
            <a:r>
              <a:rPr lang="en-US" sz="9007">
                <a:solidFill>
                  <a:srgbClr val="FFFFFF"/>
                </a:solidFill>
                <a:latin typeface="Anton"/>
                <a:ea typeface="Anton"/>
                <a:cs typeface="Anton"/>
                <a:sym typeface="Anton"/>
              </a:rPr>
              <a:t>THANK YOU.</a:t>
            </a:r>
          </a:p>
        </p:txBody>
      </p:sp>
      <p:sp>
        <p:nvSpPr>
          <p:cNvPr name="Freeform 4" id="4"/>
          <p:cNvSpPr/>
          <p:nvPr/>
        </p:nvSpPr>
        <p:spPr>
          <a:xfrm flipH="false" flipV="false" rot="0">
            <a:off x="1407380" y="1028700"/>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676891" y="2357419"/>
            <a:ext cx="934218" cy="1282679"/>
          </a:xfrm>
          <a:custGeom>
            <a:avLst/>
            <a:gdLst/>
            <a:ahLst/>
            <a:cxnLst/>
            <a:rect r="r" b="b" t="t" l="l"/>
            <a:pathLst>
              <a:path h="1282679" w="934218">
                <a:moveTo>
                  <a:pt x="0" y="0"/>
                </a:moveTo>
                <a:lnTo>
                  <a:pt x="934218" y="0"/>
                </a:lnTo>
                <a:lnTo>
                  <a:pt x="934218" y="1282679"/>
                </a:lnTo>
                <a:lnTo>
                  <a:pt x="0" y="12826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a:grpSpLocks noChangeAspect="true"/>
          </p:cNvGrpSpPr>
          <p:nvPr/>
        </p:nvGrpSpPr>
        <p:grpSpPr>
          <a:xfrm rot="0">
            <a:off x="12597867" y="763853"/>
            <a:ext cx="9322867" cy="9322867"/>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t="0" r="-24712" b="0"/>
              </a:stretch>
            </a:blipFill>
          </p:spPr>
        </p:sp>
      </p:grpSp>
      <p:grpSp>
        <p:nvGrpSpPr>
          <p:cNvPr name="Group 7" id="7"/>
          <p:cNvGrpSpPr/>
          <p:nvPr/>
        </p:nvGrpSpPr>
        <p:grpSpPr>
          <a:xfrm rot="0">
            <a:off x="9574786" y="2941906"/>
            <a:ext cx="5638450" cy="56384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a:grpSpLocks noChangeAspect="true"/>
          </p:cNvGrpSpPr>
          <p:nvPr/>
        </p:nvGrpSpPr>
        <p:grpSpPr>
          <a:xfrm rot="0">
            <a:off x="10316801" y="3807376"/>
            <a:ext cx="4154420" cy="415442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6057" t="0" r="-6057" b="0"/>
              </a:stretch>
            </a:blipFill>
          </p:spPr>
        </p:sp>
      </p:grpSp>
      <p:sp>
        <p:nvSpPr>
          <p:cNvPr name="Freeform 14" id="14"/>
          <p:cNvSpPr/>
          <p:nvPr/>
        </p:nvSpPr>
        <p:spPr>
          <a:xfrm flipH="false" flipV="false" rot="0">
            <a:off x="1610722" y="1485900"/>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316150" y="1261720"/>
            <a:ext cx="7258637" cy="1038225"/>
          </a:xfrm>
          <a:prstGeom prst="rect">
            <a:avLst/>
          </a:prstGeom>
        </p:spPr>
        <p:txBody>
          <a:bodyPr anchor="t" rtlCol="false" tIns="0" lIns="0" bIns="0" rIns="0">
            <a:spAutoFit/>
          </a:bodyPr>
          <a:lstStyle/>
          <a:p>
            <a:pPr algn="l">
              <a:lnSpc>
                <a:spcPts val="8400"/>
              </a:lnSpc>
              <a:spcBef>
                <a:spcPct val="0"/>
              </a:spcBef>
            </a:pPr>
            <a:r>
              <a:rPr lang="en-US" sz="6000">
                <a:solidFill>
                  <a:srgbClr val="606060"/>
                </a:solidFill>
                <a:latin typeface="Anton"/>
                <a:ea typeface="Anton"/>
                <a:cs typeface="Anton"/>
                <a:sym typeface="Anton"/>
              </a:rPr>
              <a:t>ABOUT CORTEVA</a:t>
            </a:r>
          </a:p>
        </p:txBody>
      </p:sp>
      <p:sp>
        <p:nvSpPr>
          <p:cNvPr name="TextBox 16" id="16"/>
          <p:cNvSpPr txBox="true"/>
          <p:nvPr/>
        </p:nvSpPr>
        <p:spPr>
          <a:xfrm rot="0">
            <a:off x="1028700" y="3614831"/>
            <a:ext cx="8115300" cy="47993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606060"/>
                </a:solidFill>
                <a:latin typeface="Poppins"/>
                <a:ea typeface="Poppins"/>
                <a:cs typeface="Poppins"/>
                <a:sym typeface="Poppins"/>
              </a:rPr>
              <a:t>Global agriculture company: seeds, crop protection, digital farming</a:t>
            </a:r>
          </a:p>
          <a:p>
            <a:pPr algn="l" marL="496571" indent="-248285" lvl="1">
              <a:lnSpc>
                <a:spcPts val="3220"/>
              </a:lnSpc>
              <a:buFont typeface="Arial"/>
              <a:buChar char="•"/>
            </a:pPr>
            <a:r>
              <a:rPr lang="en-US" sz="2300">
                <a:solidFill>
                  <a:srgbClr val="606060"/>
                </a:solidFill>
                <a:latin typeface="Poppins"/>
                <a:ea typeface="Poppins"/>
                <a:cs typeface="Poppins"/>
                <a:sym typeface="Poppins"/>
              </a:rPr>
              <a:t>Founded 2019, HQ: Wilmington, USA | Operations in 140+ countries</a:t>
            </a:r>
          </a:p>
          <a:p>
            <a:pPr algn="l" marL="496571" indent="-248285" lvl="1">
              <a:lnSpc>
                <a:spcPts val="3220"/>
              </a:lnSpc>
              <a:buFont typeface="Arial"/>
              <a:buChar char="•"/>
            </a:pPr>
            <a:r>
              <a:rPr lang="en-US" sz="2300">
                <a:solidFill>
                  <a:srgbClr val="606060"/>
                </a:solidFill>
                <a:latin typeface="Poppins"/>
                <a:ea typeface="Poppins"/>
                <a:cs typeface="Poppins"/>
                <a:sym typeface="Poppins"/>
              </a:rPr>
              <a:t>Mission: Drive sustainable, efficient agriculture for producers and consumers</a:t>
            </a:r>
          </a:p>
          <a:p>
            <a:pPr algn="l" marL="496571" indent="-248285" lvl="1">
              <a:lnSpc>
                <a:spcPts val="3220"/>
              </a:lnSpc>
              <a:buFont typeface="Arial"/>
              <a:buChar char="•"/>
            </a:pPr>
            <a:r>
              <a:rPr lang="en-US" sz="2300">
                <a:solidFill>
                  <a:srgbClr val="606060"/>
                </a:solidFill>
                <a:latin typeface="Poppins"/>
                <a:ea typeface="Poppins"/>
                <a:cs typeface="Poppins"/>
                <a:sym typeface="Poppins"/>
              </a:rPr>
              <a:t>Focus on quality, sustainability, and risk management in supplier networks</a:t>
            </a:r>
          </a:p>
          <a:p>
            <a:pPr algn="l" marL="496571" indent="-248285" lvl="1">
              <a:lnSpc>
                <a:spcPts val="3220"/>
              </a:lnSpc>
              <a:buFont typeface="Arial"/>
              <a:buChar char="•"/>
            </a:pPr>
            <a:r>
              <a:rPr lang="en-US" sz="2300">
                <a:solidFill>
                  <a:srgbClr val="606060"/>
                </a:solidFill>
                <a:latin typeface="Poppins"/>
                <a:ea typeface="Poppins"/>
                <a:cs typeface="Poppins"/>
                <a:sym typeface="Poppins"/>
              </a:rPr>
              <a:t>Project Relevance: Optimizing supplier selection under uncertainty reduces cost, ensures quality, and mitigates risk</a:t>
            </a:r>
          </a:p>
          <a:p>
            <a:pPr algn="l">
              <a:lnSpc>
                <a:spcPts val="322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a:grpSpLocks noChangeAspect="true"/>
          </p:cNvGrpSpPr>
          <p:nvPr/>
        </p:nvGrpSpPr>
        <p:grpSpPr>
          <a:xfrm rot="0">
            <a:off x="5148355" y="7069009"/>
            <a:ext cx="9322867" cy="9322867"/>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0" r="223" b="0"/>
              </a:stretch>
            </a:blipFill>
          </p:spPr>
        </p:sp>
      </p:grpSp>
      <p:sp>
        <p:nvSpPr>
          <p:cNvPr name="Freeform 7" id="7"/>
          <p:cNvSpPr/>
          <p:nvPr/>
        </p:nvSpPr>
        <p:spPr>
          <a:xfrm flipH="false" flipV="false" rot="0">
            <a:off x="5407880" y="1615751"/>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65751" y="2603348"/>
            <a:ext cx="14956499" cy="4234958"/>
          </a:xfrm>
          <a:prstGeom prst="rect">
            <a:avLst/>
          </a:prstGeom>
        </p:spPr>
        <p:txBody>
          <a:bodyPr anchor="t" rtlCol="false" tIns="0" lIns="0" bIns="0" rIns="0">
            <a:spAutoFit/>
          </a:bodyPr>
          <a:lstStyle/>
          <a:p>
            <a:pPr algn="just" marL="435981" indent="-217991" lvl="1">
              <a:lnSpc>
                <a:spcPts val="2827"/>
              </a:lnSpc>
              <a:buFont typeface="Arial"/>
              <a:buChar char="•"/>
            </a:pPr>
            <a:r>
              <a:rPr lang="en-US" b="true" sz="2019">
                <a:solidFill>
                  <a:srgbClr val="606060"/>
                </a:solidFill>
                <a:latin typeface="Poppins Bold"/>
                <a:ea typeface="Poppins Bold"/>
                <a:cs typeface="Poppins Bold"/>
                <a:sym typeface="Poppins Bold"/>
              </a:rPr>
              <a:t>Strategic Challenge:</a:t>
            </a:r>
            <a:r>
              <a:rPr lang="en-US" sz="2019">
                <a:solidFill>
                  <a:srgbClr val="606060"/>
                </a:solidFill>
                <a:latin typeface="Poppins"/>
                <a:ea typeface="Poppins"/>
                <a:cs typeface="Poppins"/>
                <a:sym typeface="Poppins"/>
              </a:rPr>
              <a:t> Corteva must source agricultural inputs (seeds, crop protection, etc.) from multiple suppliers with varying costs, quality, sustainability, and reliability.</a:t>
            </a:r>
          </a:p>
          <a:p>
            <a:pPr algn="just" marL="435981" indent="-217991" lvl="1">
              <a:lnSpc>
                <a:spcPts val="2827"/>
              </a:lnSpc>
              <a:buFont typeface="Arial"/>
              <a:buChar char="•"/>
            </a:pPr>
            <a:r>
              <a:rPr lang="en-US" b="true" sz="2019">
                <a:solidFill>
                  <a:srgbClr val="606060"/>
                </a:solidFill>
                <a:latin typeface="Poppins Bold"/>
                <a:ea typeface="Poppins Bold"/>
                <a:cs typeface="Poppins Bold"/>
                <a:sym typeface="Poppins Bold"/>
              </a:rPr>
              <a:t>Uncertainty in Supply</a:t>
            </a:r>
            <a:r>
              <a:rPr lang="en-US" sz="2019">
                <a:solidFill>
                  <a:srgbClr val="606060"/>
                </a:solidFill>
                <a:latin typeface="Poppins"/>
                <a:ea typeface="Poppins"/>
                <a:cs typeface="Poppins"/>
                <a:sym typeface="Poppins"/>
              </a:rPr>
              <a:t>: Supplier costs and availability fluctuate due to market volatility, logistics, and external risks.</a:t>
            </a:r>
          </a:p>
          <a:p>
            <a:pPr algn="just" marL="435981" indent="-217991" lvl="1">
              <a:lnSpc>
                <a:spcPts val="2827"/>
              </a:lnSpc>
              <a:buFont typeface="Arial"/>
              <a:buChar char="•"/>
            </a:pPr>
            <a:r>
              <a:rPr lang="en-US" b="true" sz="2019">
                <a:solidFill>
                  <a:srgbClr val="606060"/>
                </a:solidFill>
                <a:latin typeface="Poppins Bold"/>
                <a:ea typeface="Poppins Bold"/>
                <a:cs typeface="Poppins Bold"/>
                <a:sym typeface="Poppins Bold"/>
              </a:rPr>
              <a:t>Complex Decision-Making</a:t>
            </a:r>
            <a:r>
              <a:rPr lang="en-US" sz="2019">
                <a:solidFill>
                  <a:srgbClr val="606060"/>
                </a:solidFill>
                <a:latin typeface="Poppins"/>
                <a:ea typeface="Poppins"/>
                <a:cs typeface="Poppins"/>
                <a:sym typeface="Poppins"/>
              </a:rPr>
              <a:t>: Decision-makers (procurement teams, product managers, and financial analysts) must balance cost efficiency, quality, sustainability, and reliability when allocating orders across suppliers.</a:t>
            </a:r>
          </a:p>
          <a:p>
            <a:pPr algn="just" marL="435981" indent="-217991" lvl="1">
              <a:lnSpc>
                <a:spcPts val="2827"/>
              </a:lnSpc>
              <a:buFont typeface="Arial"/>
              <a:buChar char="•"/>
            </a:pPr>
            <a:r>
              <a:rPr lang="en-US" b="true" sz="2019">
                <a:solidFill>
                  <a:srgbClr val="606060"/>
                </a:solidFill>
                <a:latin typeface="Poppins Bold"/>
                <a:ea typeface="Poppins Bold"/>
                <a:cs typeface="Poppins Bold"/>
                <a:sym typeface="Poppins Bold"/>
              </a:rPr>
              <a:t>Trade-offs:</a:t>
            </a:r>
            <a:r>
              <a:rPr lang="en-US" sz="2019">
                <a:solidFill>
                  <a:srgbClr val="606060"/>
                </a:solidFill>
                <a:latin typeface="Poppins"/>
                <a:ea typeface="Poppins"/>
                <a:cs typeface="Poppins"/>
                <a:sym typeface="Poppins"/>
              </a:rPr>
              <a:t> </a:t>
            </a:r>
          </a:p>
          <a:p>
            <a:pPr algn="just" marL="1307944" indent="-326986" lvl="3">
              <a:lnSpc>
                <a:spcPts val="2827"/>
              </a:lnSpc>
              <a:buFont typeface="Arial"/>
              <a:buChar char="￭"/>
            </a:pPr>
            <a:r>
              <a:rPr lang="en-US" sz="2019">
                <a:solidFill>
                  <a:srgbClr val="606060"/>
                </a:solidFill>
                <a:latin typeface="Poppins"/>
                <a:ea typeface="Poppins"/>
                <a:cs typeface="Poppins"/>
                <a:sym typeface="Poppins"/>
              </a:rPr>
              <a:t>Minimize procurement costs vs. maintain high quality standards</a:t>
            </a:r>
          </a:p>
          <a:p>
            <a:pPr algn="just" marL="1307944" indent="-326986" lvl="3">
              <a:lnSpc>
                <a:spcPts val="2827"/>
              </a:lnSpc>
              <a:buFont typeface="Arial"/>
              <a:buChar char="￭"/>
            </a:pPr>
            <a:r>
              <a:rPr lang="en-US" sz="2019">
                <a:solidFill>
                  <a:srgbClr val="606060"/>
                </a:solidFill>
                <a:latin typeface="Poppins"/>
                <a:ea typeface="Poppins"/>
                <a:cs typeface="Poppins"/>
                <a:sym typeface="Poppins"/>
              </a:rPr>
              <a:t>Ensure sustainability compliance vs. supplier availability</a:t>
            </a:r>
          </a:p>
          <a:p>
            <a:pPr algn="just" marL="1307944" indent="-326986" lvl="3">
              <a:lnSpc>
                <a:spcPts val="2827"/>
              </a:lnSpc>
              <a:buFont typeface="Arial"/>
              <a:buChar char="￭"/>
            </a:pPr>
            <a:r>
              <a:rPr lang="en-US" sz="2019">
                <a:solidFill>
                  <a:srgbClr val="606060"/>
                </a:solidFill>
                <a:latin typeface="Poppins"/>
                <a:ea typeface="Poppins"/>
                <a:cs typeface="Poppins"/>
                <a:sym typeface="Poppins"/>
              </a:rPr>
              <a:t>Mitigate risk from cost deviations or supplier disruptions</a:t>
            </a:r>
          </a:p>
          <a:p>
            <a:pPr algn="just" marL="435981" indent="-217991" lvl="1">
              <a:lnSpc>
                <a:spcPts val="2827"/>
              </a:lnSpc>
              <a:buFont typeface="Arial"/>
              <a:buChar char="•"/>
            </a:pPr>
            <a:r>
              <a:rPr lang="en-US" b="true" sz="2019">
                <a:solidFill>
                  <a:srgbClr val="606060"/>
                </a:solidFill>
                <a:latin typeface="Poppins Bold"/>
                <a:ea typeface="Poppins Bold"/>
                <a:cs typeface="Poppins Bold"/>
                <a:sym typeface="Poppins Bold"/>
              </a:rPr>
              <a:t>Objective: </a:t>
            </a:r>
            <a:r>
              <a:rPr lang="en-US" sz="2019">
                <a:solidFill>
                  <a:srgbClr val="606060"/>
                </a:solidFill>
                <a:latin typeface="Poppins"/>
                <a:ea typeface="Poppins"/>
                <a:cs typeface="Poppins"/>
                <a:sym typeface="Poppins"/>
              </a:rPr>
              <a:t>Develop a robust and structured procurement strategy that meets demand, ensures quality, reduces cost risk, and supports sustainable supply chain operations.</a:t>
            </a:r>
          </a:p>
        </p:txBody>
      </p:sp>
      <p:grpSp>
        <p:nvGrpSpPr>
          <p:cNvPr name="Group 9" id="9"/>
          <p:cNvGrpSpPr/>
          <p:nvPr/>
        </p:nvGrpSpPr>
        <p:grpSpPr>
          <a:xfrm rot="0">
            <a:off x="6755562" y="-4609750"/>
            <a:ext cx="5638450" cy="56384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298631" y="1391571"/>
            <a:ext cx="9690737" cy="1038225"/>
          </a:xfrm>
          <a:prstGeom prst="rect">
            <a:avLst/>
          </a:prstGeom>
        </p:spPr>
        <p:txBody>
          <a:bodyPr anchor="t" rtlCol="false" tIns="0" lIns="0" bIns="0" rIns="0">
            <a:spAutoFit/>
          </a:bodyPr>
          <a:lstStyle/>
          <a:p>
            <a:pPr algn="ctr">
              <a:lnSpc>
                <a:spcPts val="8400"/>
              </a:lnSpc>
              <a:spcBef>
                <a:spcPct val="0"/>
              </a:spcBef>
            </a:pPr>
            <a:r>
              <a:rPr lang="en-US" sz="6000">
                <a:solidFill>
                  <a:srgbClr val="606060"/>
                </a:solidFill>
                <a:latin typeface="Anton"/>
                <a:ea typeface="Anton"/>
                <a:cs typeface="Anton"/>
                <a:sym typeface="Anton"/>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5942529" y="-2230013"/>
            <a:ext cx="14747026" cy="1474702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C8C3">
                <a:alpha val="54902"/>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7282" y="2496126"/>
            <a:ext cx="5246370" cy="5931635"/>
            <a:chOff x="0" y="0"/>
            <a:chExt cx="812800" cy="918965"/>
          </a:xfrm>
        </p:grpSpPr>
        <p:sp>
          <p:nvSpPr>
            <p:cNvPr name="Freeform 7" id="7"/>
            <p:cNvSpPr/>
            <p:nvPr/>
          </p:nvSpPr>
          <p:spPr>
            <a:xfrm flipH="false" flipV="false" rot="0">
              <a:off x="0" y="0"/>
              <a:ext cx="812800" cy="918965"/>
            </a:xfrm>
            <a:custGeom>
              <a:avLst/>
              <a:gdLst/>
              <a:ahLst/>
              <a:cxnLst/>
              <a:rect r="r" b="b" t="t" l="l"/>
              <a:pathLst>
                <a:path h="918965" w="812800">
                  <a:moveTo>
                    <a:pt x="33940" y="0"/>
                  </a:moveTo>
                  <a:lnTo>
                    <a:pt x="778860" y="0"/>
                  </a:lnTo>
                  <a:cubicBezTo>
                    <a:pt x="797604" y="0"/>
                    <a:pt x="812800" y="15196"/>
                    <a:pt x="812800" y="33940"/>
                  </a:cubicBezTo>
                  <a:lnTo>
                    <a:pt x="812800" y="885025"/>
                  </a:lnTo>
                  <a:cubicBezTo>
                    <a:pt x="812800" y="903770"/>
                    <a:pt x="797604" y="918965"/>
                    <a:pt x="778860" y="918965"/>
                  </a:cubicBezTo>
                  <a:lnTo>
                    <a:pt x="33940" y="918965"/>
                  </a:lnTo>
                  <a:cubicBezTo>
                    <a:pt x="15196" y="918965"/>
                    <a:pt x="0" y="903770"/>
                    <a:pt x="0" y="885025"/>
                  </a:cubicBezTo>
                  <a:lnTo>
                    <a:pt x="0" y="33940"/>
                  </a:lnTo>
                  <a:cubicBezTo>
                    <a:pt x="0" y="15196"/>
                    <a:pt x="15196" y="0"/>
                    <a:pt x="33940" y="0"/>
                  </a:cubicBezTo>
                  <a:close/>
                </a:path>
              </a:pathLst>
            </a:custGeom>
            <a:blipFill>
              <a:blip r:embed="rId3"/>
              <a:stretch>
                <a:fillRect l="-34796" t="0" r="-34796" b="0"/>
              </a:stretch>
            </a:blipFill>
            <a:ln w="28575" cap="rnd">
              <a:solidFill>
                <a:srgbClr val="FFFFFF"/>
              </a:solidFill>
              <a:prstDash val="solid"/>
              <a:round/>
            </a:ln>
          </p:spPr>
        </p:sp>
      </p:grpSp>
      <p:grpSp>
        <p:nvGrpSpPr>
          <p:cNvPr name="Group 8" id="8"/>
          <p:cNvGrpSpPr/>
          <p:nvPr/>
        </p:nvGrpSpPr>
        <p:grpSpPr>
          <a:xfrm rot="0">
            <a:off x="12012930" y="2636036"/>
            <a:ext cx="5246370" cy="5931635"/>
            <a:chOff x="0" y="0"/>
            <a:chExt cx="812800" cy="918965"/>
          </a:xfrm>
        </p:grpSpPr>
        <p:sp>
          <p:nvSpPr>
            <p:cNvPr name="Freeform 9" id="9"/>
            <p:cNvSpPr/>
            <p:nvPr/>
          </p:nvSpPr>
          <p:spPr>
            <a:xfrm flipH="false" flipV="false" rot="0">
              <a:off x="0" y="0"/>
              <a:ext cx="812800" cy="918965"/>
            </a:xfrm>
            <a:custGeom>
              <a:avLst/>
              <a:gdLst/>
              <a:ahLst/>
              <a:cxnLst/>
              <a:rect r="r" b="b" t="t" l="l"/>
              <a:pathLst>
                <a:path h="918965" w="812800">
                  <a:moveTo>
                    <a:pt x="33940" y="0"/>
                  </a:moveTo>
                  <a:lnTo>
                    <a:pt x="778860" y="0"/>
                  </a:lnTo>
                  <a:cubicBezTo>
                    <a:pt x="797604" y="0"/>
                    <a:pt x="812800" y="15196"/>
                    <a:pt x="812800" y="33940"/>
                  </a:cubicBezTo>
                  <a:lnTo>
                    <a:pt x="812800" y="885025"/>
                  </a:lnTo>
                  <a:cubicBezTo>
                    <a:pt x="812800" y="903770"/>
                    <a:pt x="797604" y="918965"/>
                    <a:pt x="778860" y="918965"/>
                  </a:cubicBezTo>
                  <a:lnTo>
                    <a:pt x="33940" y="918965"/>
                  </a:lnTo>
                  <a:cubicBezTo>
                    <a:pt x="15196" y="918965"/>
                    <a:pt x="0" y="903770"/>
                    <a:pt x="0" y="885025"/>
                  </a:cubicBezTo>
                  <a:lnTo>
                    <a:pt x="0" y="33940"/>
                  </a:lnTo>
                  <a:cubicBezTo>
                    <a:pt x="0" y="15196"/>
                    <a:pt x="15196" y="0"/>
                    <a:pt x="33940" y="0"/>
                  </a:cubicBezTo>
                  <a:close/>
                </a:path>
              </a:pathLst>
            </a:custGeom>
            <a:blipFill>
              <a:blip r:embed="rId4"/>
              <a:stretch>
                <a:fillRect l="0" t="-5279" r="0" b="-5279"/>
              </a:stretch>
            </a:blipFill>
            <a:ln w="28575" cap="rnd">
              <a:solidFill>
                <a:srgbClr val="FFFFFF"/>
              </a:solidFill>
              <a:prstDash val="solid"/>
              <a:round/>
            </a:ln>
          </p:spPr>
        </p:sp>
      </p:grpSp>
      <p:grpSp>
        <p:nvGrpSpPr>
          <p:cNvPr name="Group 10" id="10"/>
          <p:cNvGrpSpPr/>
          <p:nvPr/>
        </p:nvGrpSpPr>
        <p:grpSpPr>
          <a:xfrm rot="0">
            <a:off x="3346669" y="1742389"/>
            <a:ext cx="11289446" cy="7312894"/>
            <a:chOff x="0" y="0"/>
            <a:chExt cx="2973352" cy="1926030"/>
          </a:xfrm>
        </p:grpSpPr>
        <p:sp>
          <p:nvSpPr>
            <p:cNvPr name="Freeform 11" id="11"/>
            <p:cNvSpPr/>
            <p:nvPr/>
          </p:nvSpPr>
          <p:spPr>
            <a:xfrm flipH="false" flipV="false" rot="0">
              <a:off x="0" y="0"/>
              <a:ext cx="2973352" cy="1926030"/>
            </a:xfrm>
            <a:custGeom>
              <a:avLst/>
              <a:gdLst/>
              <a:ahLst/>
              <a:cxnLst/>
              <a:rect r="r" b="b" t="t" l="l"/>
              <a:pathLst>
                <a:path h="1926030" w="2973352">
                  <a:moveTo>
                    <a:pt x="34974" y="0"/>
                  </a:moveTo>
                  <a:lnTo>
                    <a:pt x="2938378" y="0"/>
                  </a:lnTo>
                  <a:cubicBezTo>
                    <a:pt x="2957693" y="0"/>
                    <a:pt x="2973352" y="15658"/>
                    <a:pt x="2973352" y="34974"/>
                  </a:cubicBezTo>
                  <a:lnTo>
                    <a:pt x="2973352" y="1891056"/>
                  </a:lnTo>
                  <a:cubicBezTo>
                    <a:pt x="2973352" y="1910371"/>
                    <a:pt x="2957693" y="1926030"/>
                    <a:pt x="2938378" y="1926030"/>
                  </a:cubicBezTo>
                  <a:lnTo>
                    <a:pt x="34974" y="1926030"/>
                  </a:lnTo>
                  <a:cubicBezTo>
                    <a:pt x="15658" y="1926030"/>
                    <a:pt x="0" y="1910371"/>
                    <a:pt x="0" y="1891056"/>
                  </a:cubicBezTo>
                  <a:lnTo>
                    <a:pt x="0" y="34974"/>
                  </a:lnTo>
                  <a:cubicBezTo>
                    <a:pt x="0" y="15658"/>
                    <a:pt x="15658" y="0"/>
                    <a:pt x="34974"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47625"/>
              <a:ext cx="2973352" cy="1973655"/>
            </a:xfrm>
            <a:prstGeom prst="rect">
              <a:avLst/>
            </a:prstGeom>
          </p:spPr>
          <p:txBody>
            <a:bodyPr anchor="ctr" rtlCol="false" tIns="50800" lIns="50800" bIns="50800" rIns="50800"/>
            <a:lstStyle/>
            <a:p>
              <a:pPr algn="l">
                <a:lnSpc>
                  <a:spcPts val="2485"/>
                </a:lnSpc>
              </a:pPr>
            </a:p>
          </p:txBody>
        </p:sp>
      </p:grpSp>
      <p:sp>
        <p:nvSpPr>
          <p:cNvPr name="Freeform 13" id="13"/>
          <p:cNvSpPr/>
          <p:nvPr/>
        </p:nvSpPr>
        <p:spPr>
          <a:xfrm flipH="false" flipV="false" rot="0">
            <a:off x="6684593" y="2401159"/>
            <a:ext cx="675957" cy="928088"/>
          </a:xfrm>
          <a:custGeom>
            <a:avLst/>
            <a:gdLst/>
            <a:ahLst/>
            <a:cxnLst/>
            <a:rect r="r" b="b" t="t" l="l"/>
            <a:pathLst>
              <a:path h="928088" w="675957">
                <a:moveTo>
                  <a:pt x="0" y="0"/>
                </a:moveTo>
                <a:lnTo>
                  <a:pt x="675957" y="0"/>
                </a:lnTo>
                <a:lnTo>
                  <a:pt x="675957" y="928087"/>
                </a:lnTo>
                <a:lnTo>
                  <a:pt x="0" y="9280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6684593" y="2591376"/>
            <a:ext cx="4613599" cy="737870"/>
          </a:xfrm>
          <a:prstGeom prst="rect">
            <a:avLst/>
          </a:prstGeom>
        </p:spPr>
        <p:txBody>
          <a:bodyPr anchor="t" rtlCol="false" tIns="0" lIns="0" bIns="0" rIns="0">
            <a:spAutoFit/>
          </a:bodyPr>
          <a:lstStyle/>
          <a:p>
            <a:pPr algn="ctr">
              <a:lnSpc>
                <a:spcPts val="5664"/>
              </a:lnSpc>
            </a:pPr>
            <a:r>
              <a:rPr lang="en-US" sz="5499">
                <a:solidFill>
                  <a:srgbClr val="606060"/>
                </a:solidFill>
                <a:latin typeface="Anton"/>
                <a:ea typeface="Anton"/>
                <a:cs typeface="Anton"/>
                <a:sym typeface="Anton"/>
              </a:rPr>
              <a:t>MODULE 1</a:t>
            </a:r>
          </a:p>
        </p:txBody>
      </p:sp>
      <p:sp>
        <p:nvSpPr>
          <p:cNvPr name="Freeform 15" id="15"/>
          <p:cNvSpPr/>
          <p:nvPr/>
        </p:nvSpPr>
        <p:spPr>
          <a:xfrm flipH="false" flipV="false" rot="0">
            <a:off x="10720480" y="2401159"/>
            <a:ext cx="745125" cy="1023055"/>
          </a:xfrm>
          <a:custGeom>
            <a:avLst/>
            <a:gdLst/>
            <a:ahLst/>
            <a:cxnLst/>
            <a:rect r="r" b="b" t="t" l="l"/>
            <a:pathLst>
              <a:path h="1023055" w="745125">
                <a:moveTo>
                  <a:pt x="0" y="0"/>
                </a:moveTo>
                <a:lnTo>
                  <a:pt x="745125" y="0"/>
                </a:lnTo>
                <a:lnTo>
                  <a:pt x="745125" y="1023055"/>
                </a:lnTo>
                <a:lnTo>
                  <a:pt x="0" y="1023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4061447" y="3657893"/>
            <a:ext cx="10323959" cy="4939867"/>
          </a:xfrm>
          <a:prstGeom prst="rect">
            <a:avLst/>
          </a:prstGeom>
        </p:spPr>
        <p:txBody>
          <a:bodyPr anchor="t" rtlCol="false" tIns="0" lIns="0" bIns="0" rIns="0">
            <a:spAutoFit/>
          </a:bodyPr>
          <a:lstStyle/>
          <a:p>
            <a:pPr algn="just">
              <a:lnSpc>
                <a:spcPts val="2823"/>
              </a:lnSpc>
            </a:pPr>
          </a:p>
          <a:p>
            <a:pPr algn="just">
              <a:lnSpc>
                <a:spcPts val="2823"/>
              </a:lnSpc>
            </a:pPr>
            <a:r>
              <a:rPr lang="en-US" sz="2017" b="true">
                <a:solidFill>
                  <a:srgbClr val="606060"/>
                </a:solidFill>
                <a:latin typeface="Poppins Bold"/>
                <a:ea typeface="Poppins Bold"/>
                <a:cs typeface="Poppins Bold"/>
                <a:sym typeface="Poppins Bold"/>
              </a:rPr>
              <a:t>TOP</a:t>
            </a:r>
            <a:r>
              <a:rPr lang="en-US" b="true" sz="2017">
                <a:solidFill>
                  <a:srgbClr val="606060"/>
                </a:solidFill>
                <a:latin typeface="Poppins Bold"/>
                <a:ea typeface="Poppins Bold"/>
                <a:cs typeface="Poppins Bold"/>
                <a:sym typeface="Poppins Bold"/>
              </a:rPr>
              <a:t>SIS:</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Objective: Rank Corteva suppliers based on:</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Cost efficiency – minimize purchase costs</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Lead time – ensure timely deliveries</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Quality – maintain high product standards</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Sustainability – align with environmental and ethical standards</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T</a:t>
            </a:r>
            <a:r>
              <a:rPr lang="en-US" sz="2017">
                <a:solidFill>
                  <a:srgbClr val="000000"/>
                </a:solidFill>
                <a:latin typeface="Poppins"/>
                <a:ea typeface="Poppins"/>
                <a:cs typeface="Poppins"/>
                <a:sym typeface="Poppins"/>
              </a:rPr>
              <a:t>echnology integration – readiness for digital and precision agriculture adoption</a:t>
            </a:r>
          </a:p>
          <a:p>
            <a:pPr algn="just">
              <a:lnSpc>
                <a:spcPts val="2823"/>
              </a:lnSpc>
            </a:pPr>
          </a:p>
          <a:p>
            <a:pPr algn="just">
              <a:lnSpc>
                <a:spcPts val="2823"/>
              </a:lnSpc>
            </a:pPr>
            <a:r>
              <a:rPr lang="en-US" b="true" sz="2017">
                <a:solidFill>
                  <a:srgbClr val="606060"/>
                </a:solidFill>
                <a:latin typeface="Poppins Bold"/>
                <a:ea typeface="Poppins Bold"/>
                <a:cs typeface="Poppins Bold"/>
                <a:sym typeface="Poppins Bold"/>
              </a:rPr>
              <a:t>Outcome:</a:t>
            </a:r>
          </a:p>
          <a:p>
            <a:pPr algn="just" marL="435481" indent="-217741" lvl="1">
              <a:lnSpc>
                <a:spcPts val="2823"/>
              </a:lnSpc>
              <a:buFont typeface="Arial"/>
              <a:buChar char="•"/>
            </a:pPr>
            <a:r>
              <a:rPr lang="en-US" sz="2017">
                <a:solidFill>
                  <a:srgbClr val="000000"/>
                </a:solidFill>
                <a:latin typeface="Poppins"/>
                <a:ea typeface="Poppins"/>
                <a:cs typeface="Poppins"/>
                <a:sym typeface="Poppins"/>
              </a:rPr>
              <a:t>Generated a composite score (C*) for each supplier, indicating overall performance across all criteria.</a:t>
            </a:r>
          </a:p>
          <a:p>
            <a:pPr algn="just">
              <a:lnSpc>
                <a:spcPts val="282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7066146" y="-1371238"/>
            <a:ext cx="14747026" cy="1474702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C8C3">
                <a:alpha val="54902"/>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860318" y="1408112"/>
            <a:ext cx="519804" cy="713689"/>
          </a:xfrm>
          <a:custGeom>
            <a:avLst/>
            <a:gdLst/>
            <a:ahLst/>
            <a:cxnLst/>
            <a:rect r="r" b="b" t="t" l="l"/>
            <a:pathLst>
              <a:path h="713689" w="519804">
                <a:moveTo>
                  <a:pt x="0" y="0"/>
                </a:moveTo>
                <a:lnTo>
                  <a:pt x="519803" y="0"/>
                </a:lnTo>
                <a:lnTo>
                  <a:pt x="519803"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307367" y="6583299"/>
            <a:ext cx="2670391" cy="2670391"/>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4905" r="223" b="-24905"/>
              </a:stretch>
            </a:blipFill>
          </p:spPr>
        </p:sp>
      </p:grpSp>
      <p:grpSp>
        <p:nvGrpSpPr>
          <p:cNvPr name="Group 11" id="11"/>
          <p:cNvGrpSpPr>
            <a:grpSpLocks noChangeAspect="true"/>
          </p:cNvGrpSpPr>
          <p:nvPr/>
        </p:nvGrpSpPr>
        <p:grpSpPr>
          <a:xfrm rot="0">
            <a:off x="307367" y="3436658"/>
            <a:ext cx="2670391" cy="2670391"/>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8492" t="0" r="-38492" b="0"/>
              </a:stretch>
            </a:blipFill>
          </p:spPr>
        </p:sp>
      </p:grpSp>
      <p:sp>
        <p:nvSpPr>
          <p:cNvPr name="Freeform 15" id="15"/>
          <p:cNvSpPr/>
          <p:nvPr/>
        </p:nvSpPr>
        <p:spPr>
          <a:xfrm flipH="false" flipV="false" rot="0">
            <a:off x="3511954" y="2670609"/>
            <a:ext cx="14204829" cy="3331665"/>
          </a:xfrm>
          <a:custGeom>
            <a:avLst/>
            <a:gdLst/>
            <a:ahLst/>
            <a:cxnLst/>
            <a:rect r="r" b="b" t="t" l="l"/>
            <a:pathLst>
              <a:path h="3331665" w="14204829">
                <a:moveTo>
                  <a:pt x="0" y="0"/>
                </a:moveTo>
                <a:lnTo>
                  <a:pt x="14204829" y="0"/>
                </a:lnTo>
                <a:lnTo>
                  <a:pt x="14204829" y="3331665"/>
                </a:lnTo>
                <a:lnTo>
                  <a:pt x="0" y="3331665"/>
                </a:lnTo>
                <a:lnTo>
                  <a:pt x="0" y="0"/>
                </a:lnTo>
                <a:close/>
              </a:path>
            </a:pathLst>
          </a:custGeom>
          <a:blipFill>
            <a:blip r:embed="rId7"/>
            <a:stretch>
              <a:fillRect l="0" t="-2858" r="0" b="0"/>
            </a:stretch>
          </a:blipFill>
        </p:spPr>
      </p:sp>
      <p:sp>
        <p:nvSpPr>
          <p:cNvPr name="TextBox 16" id="16"/>
          <p:cNvSpPr txBox="true"/>
          <p:nvPr/>
        </p:nvSpPr>
        <p:spPr>
          <a:xfrm rot="0">
            <a:off x="5552247" y="1308710"/>
            <a:ext cx="10124243" cy="912495"/>
          </a:xfrm>
          <a:prstGeom prst="rect">
            <a:avLst/>
          </a:prstGeom>
        </p:spPr>
        <p:txBody>
          <a:bodyPr anchor="t" rtlCol="false" tIns="0" lIns="0" bIns="0" rIns="0">
            <a:spAutoFit/>
          </a:bodyPr>
          <a:lstStyle/>
          <a:p>
            <a:pPr algn="ctr">
              <a:lnSpc>
                <a:spcPts val="7139"/>
              </a:lnSpc>
            </a:pPr>
            <a:r>
              <a:rPr lang="en-US" sz="6000">
                <a:solidFill>
                  <a:srgbClr val="606060"/>
                </a:solidFill>
                <a:latin typeface="Anton"/>
                <a:ea typeface="Anton"/>
                <a:cs typeface="Anton"/>
                <a:sym typeface="Anton"/>
              </a:rPr>
              <a:t>SUPPLIER DATASET OVERVIEW</a:t>
            </a:r>
          </a:p>
        </p:txBody>
      </p:sp>
      <p:sp>
        <p:nvSpPr>
          <p:cNvPr name="TextBox 17" id="17"/>
          <p:cNvSpPr txBox="true"/>
          <p:nvPr/>
        </p:nvSpPr>
        <p:spPr>
          <a:xfrm rot="0">
            <a:off x="3721342" y="6278499"/>
            <a:ext cx="12503670" cy="3633456"/>
          </a:xfrm>
          <a:prstGeom prst="rect">
            <a:avLst/>
          </a:prstGeom>
        </p:spPr>
        <p:txBody>
          <a:bodyPr anchor="t" rtlCol="false" tIns="0" lIns="0" bIns="0" rIns="0">
            <a:spAutoFit/>
          </a:bodyPr>
          <a:lstStyle/>
          <a:p>
            <a:pPr algn="l">
              <a:lnSpc>
                <a:spcPts val="2905"/>
              </a:lnSpc>
            </a:pPr>
            <a:r>
              <a:rPr lang="en-US" b="true" sz="2075">
                <a:solidFill>
                  <a:srgbClr val="000000"/>
                </a:solidFill>
                <a:latin typeface="Poppins Bold"/>
                <a:ea typeface="Poppins Bold"/>
                <a:cs typeface="Poppins Bold"/>
                <a:sym typeface="Poppins Bold"/>
              </a:rPr>
              <a:t>Key Observations:</a:t>
            </a:r>
          </a:p>
          <a:p>
            <a:pPr algn="l">
              <a:lnSpc>
                <a:spcPts val="2905"/>
              </a:lnSpc>
            </a:pPr>
          </a:p>
          <a:p>
            <a:pPr algn="l" marL="448108" indent="-224054" lvl="1">
              <a:lnSpc>
                <a:spcPts val="2905"/>
              </a:lnSpc>
              <a:buFont typeface="Arial"/>
              <a:buChar char="•"/>
            </a:pPr>
            <a:r>
              <a:rPr lang="en-US" sz="2075">
                <a:solidFill>
                  <a:srgbClr val="000000"/>
                </a:solidFill>
                <a:latin typeface="Poppins"/>
                <a:ea typeface="Poppins"/>
                <a:cs typeface="Poppins"/>
                <a:sym typeface="Poppins"/>
              </a:rPr>
              <a:t>Cost vs. Quality trade-off: Lower-cost suppliers (e.g., Maa Laxmi Store, Chaudhary Krishi Yantralay) tend to have lower quality.</a:t>
            </a:r>
          </a:p>
          <a:p>
            <a:pPr algn="l" marL="448108" indent="-224054" lvl="1">
              <a:lnSpc>
                <a:spcPts val="2905"/>
              </a:lnSpc>
              <a:buFont typeface="Arial"/>
              <a:buChar char="•"/>
            </a:pPr>
            <a:r>
              <a:rPr lang="en-US" sz="2075">
                <a:solidFill>
                  <a:srgbClr val="000000"/>
                </a:solidFill>
                <a:latin typeface="Poppins"/>
                <a:ea typeface="Poppins"/>
                <a:cs typeface="Poppins"/>
                <a:sym typeface="Poppins"/>
              </a:rPr>
              <a:t>High-quality suppliers (e.g., Krishna Krishi Kendra, Shiva Agri Agency) have higher costs and longer lead times.</a:t>
            </a:r>
          </a:p>
          <a:p>
            <a:pPr algn="l" marL="448108" indent="-224054" lvl="1">
              <a:lnSpc>
                <a:spcPts val="2905"/>
              </a:lnSpc>
              <a:buFont typeface="Arial"/>
              <a:buChar char="•"/>
            </a:pPr>
            <a:r>
              <a:rPr lang="en-US" sz="2075">
                <a:solidFill>
                  <a:srgbClr val="000000"/>
                </a:solidFill>
                <a:latin typeface="Poppins"/>
                <a:ea typeface="Poppins"/>
                <a:cs typeface="Poppins"/>
                <a:sym typeface="Poppins"/>
              </a:rPr>
              <a:t>Sustainability &amp; Tech Integration vary, showing potential gaps in supplier readiness for advanced agriculture technologies.</a:t>
            </a:r>
          </a:p>
          <a:p>
            <a:pPr algn="l" marL="448108" indent="-224054" lvl="1">
              <a:lnSpc>
                <a:spcPts val="2905"/>
              </a:lnSpc>
              <a:buFont typeface="Arial"/>
              <a:buChar char="•"/>
            </a:pPr>
            <a:r>
              <a:rPr lang="en-US" sz="2075">
                <a:solidFill>
                  <a:srgbClr val="000000"/>
                </a:solidFill>
                <a:latin typeface="Poppins"/>
                <a:ea typeface="Poppins"/>
                <a:cs typeface="Poppins"/>
                <a:sym typeface="Poppins"/>
              </a:rPr>
              <a:t>Provides a multi-dimensional view necessary for ranking and robust procurement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0221151" y="3560720"/>
            <a:ext cx="7374289" cy="4440222"/>
          </a:xfrm>
          <a:custGeom>
            <a:avLst/>
            <a:gdLst/>
            <a:ahLst/>
            <a:cxnLst/>
            <a:rect r="r" b="b" t="t" l="l"/>
            <a:pathLst>
              <a:path h="4440222" w="7374289">
                <a:moveTo>
                  <a:pt x="0" y="0"/>
                </a:moveTo>
                <a:lnTo>
                  <a:pt x="7374289" y="0"/>
                </a:lnTo>
                <a:lnTo>
                  <a:pt x="7374289" y="4440222"/>
                </a:lnTo>
                <a:lnTo>
                  <a:pt x="0" y="4440222"/>
                </a:lnTo>
                <a:lnTo>
                  <a:pt x="0" y="0"/>
                </a:lnTo>
                <a:close/>
              </a:path>
            </a:pathLst>
          </a:custGeom>
          <a:blipFill>
            <a:blip r:embed="rId3"/>
            <a:stretch>
              <a:fillRect l="0" t="0" r="0" b="0"/>
            </a:stretch>
          </a:blipFill>
        </p:spPr>
      </p:sp>
      <p:sp>
        <p:nvSpPr>
          <p:cNvPr name="TextBox 4" id="4"/>
          <p:cNvSpPr txBox="true"/>
          <p:nvPr/>
        </p:nvSpPr>
        <p:spPr>
          <a:xfrm rot="0">
            <a:off x="1219200" y="1428750"/>
            <a:ext cx="10803229" cy="1038225"/>
          </a:xfrm>
          <a:prstGeom prst="rect">
            <a:avLst/>
          </a:prstGeom>
        </p:spPr>
        <p:txBody>
          <a:bodyPr anchor="t" rtlCol="false" tIns="0" lIns="0" bIns="0" rIns="0">
            <a:spAutoFit/>
          </a:bodyPr>
          <a:lstStyle/>
          <a:p>
            <a:pPr algn="l">
              <a:lnSpc>
                <a:spcPts val="8400"/>
              </a:lnSpc>
              <a:spcBef>
                <a:spcPct val="0"/>
              </a:spcBef>
            </a:pPr>
            <a:r>
              <a:rPr lang="en-US" sz="6000">
                <a:solidFill>
                  <a:srgbClr val="606060"/>
                </a:solidFill>
                <a:latin typeface="Anton"/>
                <a:ea typeface="Anton"/>
                <a:cs typeface="Anton"/>
                <a:sym typeface="Anton"/>
              </a:rPr>
              <a:t>C</a:t>
            </a:r>
            <a:r>
              <a:rPr lang="en-US" sz="6000">
                <a:solidFill>
                  <a:srgbClr val="606060"/>
                </a:solidFill>
                <a:latin typeface="Anton"/>
                <a:ea typeface="Anton"/>
                <a:cs typeface="Anton"/>
                <a:sym typeface="Anton"/>
              </a:rPr>
              <a:t>RITERIA WEIGHT ASSIGNMENT</a:t>
            </a:r>
          </a:p>
        </p:txBody>
      </p:sp>
      <p:sp>
        <p:nvSpPr>
          <p:cNvPr name="TextBox 5" id="5"/>
          <p:cNvSpPr txBox="true"/>
          <p:nvPr/>
        </p:nvSpPr>
        <p:spPr>
          <a:xfrm rot="0">
            <a:off x="742950" y="3675746"/>
            <a:ext cx="8854904" cy="4601853"/>
          </a:xfrm>
          <a:prstGeom prst="rect">
            <a:avLst/>
          </a:prstGeom>
        </p:spPr>
        <p:txBody>
          <a:bodyPr anchor="t" rtlCol="false" tIns="0" lIns="0" bIns="0" rIns="0">
            <a:spAutoFit/>
          </a:bodyPr>
          <a:lstStyle/>
          <a:p>
            <a:pPr algn="l">
              <a:lnSpc>
                <a:spcPts val="3051"/>
              </a:lnSpc>
            </a:pPr>
            <a:r>
              <a:rPr lang="en-US" sz="2179">
                <a:solidFill>
                  <a:srgbClr val="606060"/>
                </a:solidFill>
                <a:latin typeface="Poppins"/>
                <a:ea typeface="Poppins"/>
                <a:cs typeface="Poppins"/>
                <a:sym typeface="Poppins"/>
              </a:rPr>
              <a:t>C</a:t>
            </a:r>
            <a:r>
              <a:rPr lang="en-US" sz="2179">
                <a:solidFill>
                  <a:srgbClr val="000000"/>
                </a:solidFill>
                <a:latin typeface="Poppins"/>
                <a:ea typeface="Poppins"/>
                <a:cs typeface="Poppins"/>
                <a:sym typeface="Poppins"/>
              </a:rPr>
              <a:t>orteva assigns different levels of importance to each supplier selection criterion to reflect strategic priorities. Cost, Quality, and Lead Time receive the highest weights, as they directly impact efficiency, product reliability, and timely delivery.</a:t>
            </a:r>
          </a:p>
          <a:p>
            <a:pPr algn="l">
              <a:lnSpc>
                <a:spcPts val="3051"/>
              </a:lnSpc>
            </a:pPr>
            <a:r>
              <a:rPr lang="en-US" sz="2179">
                <a:solidFill>
                  <a:srgbClr val="000000"/>
                </a:solidFill>
                <a:latin typeface="Poppins"/>
                <a:ea typeface="Poppins"/>
                <a:cs typeface="Poppins"/>
                <a:sym typeface="Poppins"/>
              </a:rPr>
              <a:t>Meanwhile, Sustainability and Technology Integration carry moderate weights, reinforcing Corteva’s focus on environmental responsibility and digital advancement.</a:t>
            </a:r>
          </a:p>
          <a:p>
            <a:pPr algn="l">
              <a:lnSpc>
                <a:spcPts val="3051"/>
              </a:lnSpc>
            </a:pPr>
            <a:r>
              <a:rPr lang="en-US" sz="2179">
                <a:solidFill>
                  <a:srgbClr val="000000"/>
                </a:solidFill>
                <a:latin typeface="Poppins"/>
                <a:ea typeface="Poppins"/>
                <a:cs typeface="Poppins"/>
                <a:sym typeface="Poppins"/>
              </a:rPr>
              <a:t>This weighted approach ensures every factor contributes proportionately, leading to fair, transparent, and goal-aligned supplier evaluations.</a:t>
            </a:r>
          </a:p>
          <a:p>
            <a:pPr algn="l">
              <a:lnSpc>
                <a:spcPts val="3107"/>
              </a:lnSpc>
              <a:spcBef>
                <a:spcPct val="0"/>
              </a:spcBef>
            </a:pPr>
          </a:p>
          <a:p>
            <a:pPr algn="l">
              <a:lnSpc>
                <a:spcPts val="3107"/>
              </a:lnSpc>
              <a:spcBef>
                <a:spcPct val="0"/>
              </a:spcBef>
            </a:pPr>
          </a:p>
        </p:txBody>
      </p:sp>
      <p:sp>
        <p:nvSpPr>
          <p:cNvPr name="Freeform 6" id="6"/>
          <p:cNvSpPr/>
          <p:nvPr/>
        </p:nvSpPr>
        <p:spPr>
          <a:xfrm flipH="false" flipV="false" rot="0">
            <a:off x="508896" y="1652930"/>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7066146" y="-1371238"/>
            <a:ext cx="14747026" cy="1474702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C8C3">
                <a:alpha val="54902"/>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26880" y="671855"/>
            <a:ext cx="519804" cy="713689"/>
          </a:xfrm>
          <a:custGeom>
            <a:avLst/>
            <a:gdLst/>
            <a:ahLst/>
            <a:cxnLst/>
            <a:rect r="r" b="b" t="t" l="l"/>
            <a:pathLst>
              <a:path h="713689" w="519804">
                <a:moveTo>
                  <a:pt x="0" y="0"/>
                </a:moveTo>
                <a:lnTo>
                  <a:pt x="519804" y="0"/>
                </a:lnTo>
                <a:lnTo>
                  <a:pt x="519804" y="713690"/>
                </a:lnTo>
                <a:lnTo>
                  <a:pt x="0" y="71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7" id="7"/>
          <p:cNvGraphicFramePr/>
          <p:nvPr/>
        </p:nvGraphicFramePr>
        <p:xfrm>
          <a:off x="307367" y="2006877"/>
          <a:ext cx="10787062" cy="6915150"/>
        </p:xfrm>
        <a:graphic>
          <a:graphicData uri="http://schemas.openxmlformats.org/presentationml/2006/ole">
            <p:oleObj imgW="12941300" imgH="90678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8" id="8"/>
          <p:cNvSpPr txBox="true"/>
          <p:nvPr/>
        </p:nvSpPr>
        <p:spPr>
          <a:xfrm rot="0">
            <a:off x="4471932" y="572453"/>
            <a:ext cx="10058511" cy="912495"/>
          </a:xfrm>
          <a:prstGeom prst="rect">
            <a:avLst/>
          </a:prstGeom>
        </p:spPr>
        <p:txBody>
          <a:bodyPr anchor="t" rtlCol="false" tIns="0" lIns="0" bIns="0" rIns="0">
            <a:spAutoFit/>
          </a:bodyPr>
          <a:lstStyle/>
          <a:p>
            <a:pPr algn="ctr">
              <a:lnSpc>
                <a:spcPts val="7139"/>
              </a:lnSpc>
            </a:pPr>
            <a:r>
              <a:rPr lang="en-US" sz="6000">
                <a:solidFill>
                  <a:srgbClr val="606060"/>
                </a:solidFill>
                <a:latin typeface="Anton"/>
                <a:ea typeface="Anton"/>
                <a:cs typeface="Anton"/>
                <a:sym typeface="Anton"/>
              </a:rPr>
              <a:t>TOPSIS - RESULT SUMMARY</a:t>
            </a:r>
          </a:p>
        </p:txBody>
      </p:sp>
      <p:sp>
        <p:nvSpPr>
          <p:cNvPr name="TextBox 9" id="9"/>
          <p:cNvSpPr txBox="true"/>
          <p:nvPr/>
        </p:nvSpPr>
        <p:spPr>
          <a:xfrm rot="0">
            <a:off x="11916991" y="1959252"/>
            <a:ext cx="6108577" cy="8293735"/>
          </a:xfrm>
          <a:prstGeom prst="rect">
            <a:avLst/>
          </a:prstGeom>
        </p:spPr>
        <p:txBody>
          <a:bodyPr anchor="t" rtlCol="false" tIns="0" lIns="0" bIns="0" rIns="0">
            <a:spAutoFit/>
          </a:bodyPr>
          <a:lstStyle/>
          <a:p>
            <a:pPr algn="ctr">
              <a:lnSpc>
                <a:spcPts val="2239"/>
              </a:lnSpc>
            </a:pPr>
            <a:r>
              <a:rPr lang="en-US" sz="1599" b="true">
                <a:solidFill>
                  <a:srgbClr val="000000"/>
                </a:solidFill>
                <a:latin typeface="Poppins Bold"/>
                <a:ea typeface="Poppins Bold"/>
                <a:cs typeface="Poppins Bold"/>
                <a:sym typeface="Poppins Bold"/>
              </a:rPr>
              <a:t> TOP 3 SUPPLIERS – TOPSIS RESULTS</a:t>
            </a:r>
          </a:p>
          <a:p>
            <a:pPr algn="l">
              <a:lnSpc>
                <a:spcPts val="2239"/>
              </a:lnSpc>
            </a:pPr>
          </a:p>
          <a:p>
            <a:pPr algn="l">
              <a:lnSpc>
                <a:spcPts val="2239"/>
              </a:lnSpc>
              <a:spcBef>
                <a:spcPct val="0"/>
              </a:spcBef>
            </a:pPr>
            <a:r>
              <a:rPr lang="en-US" b="true" sz="1599">
                <a:solidFill>
                  <a:srgbClr val="000000"/>
                </a:solidFill>
                <a:latin typeface="Poppins Bold"/>
                <a:ea typeface="Poppins Bold"/>
                <a:cs typeface="Poppins Bold"/>
                <a:sym typeface="Poppins Bold"/>
              </a:rPr>
              <a:t>Shiva Agri Agency (C = 0.946)*</a:t>
            </a:r>
          </a:p>
          <a:p>
            <a:pPr algn="l" marL="345439" indent="-172720" lvl="1">
              <a:lnSpc>
                <a:spcPts val="2239"/>
              </a:lnSpc>
              <a:buFont typeface="Arial"/>
              <a:buChar char="•"/>
            </a:pPr>
            <a:r>
              <a:rPr lang="en-US" sz="1599">
                <a:solidFill>
                  <a:srgbClr val="000000"/>
                </a:solidFill>
                <a:latin typeface="Poppins"/>
                <a:ea typeface="Poppins"/>
                <a:cs typeface="Poppins"/>
                <a:sym typeface="Poppins"/>
              </a:rPr>
              <a:t>Strongest overall performer wi</a:t>
            </a:r>
            <a:r>
              <a:rPr lang="en-US" sz="1599">
                <a:solidFill>
                  <a:srgbClr val="000000"/>
                </a:solidFill>
                <a:latin typeface="Poppins"/>
                <a:ea typeface="Poppins"/>
                <a:cs typeface="Poppins"/>
                <a:sym typeface="Poppins"/>
              </a:rPr>
              <a:t>th top Quality (9), Sustainability (9), and good Technology (6).</a:t>
            </a:r>
          </a:p>
          <a:p>
            <a:pPr algn="l" marL="345439" indent="-172720" lvl="1">
              <a:lnSpc>
                <a:spcPts val="2239"/>
              </a:lnSpc>
              <a:buFont typeface="Arial"/>
              <a:buChar char="•"/>
            </a:pPr>
            <a:r>
              <a:rPr lang="en-US" sz="1599">
                <a:solidFill>
                  <a:srgbClr val="000000"/>
                </a:solidFill>
                <a:latin typeface="Poppins"/>
                <a:ea typeface="Poppins"/>
                <a:cs typeface="Poppins"/>
                <a:sym typeface="Poppins"/>
              </a:rPr>
              <a:t>Despite higher Cost (13.5 USD/kg) and longer Lead Time (14 days), benefits outweigh cost due to strong ESG and innovation scores.</a:t>
            </a:r>
          </a:p>
          <a:p>
            <a:pPr algn="l" marL="345439" indent="-172720" lvl="1">
              <a:lnSpc>
                <a:spcPts val="2239"/>
              </a:lnSpc>
              <a:buFont typeface="Arial"/>
              <a:buChar char="•"/>
            </a:pPr>
            <a:r>
              <a:rPr lang="en-US" sz="1599">
                <a:solidFill>
                  <a:srgbClr val="000000"/>
                </a:solidFill>
                <a:latin typeface="Poppins"/>
                <a:ea typeface="Poppins"/>
                <a:cs typeface="Poppins"/>
                <a:sym typeface="Poppins"/>
              </a:rPr>
              <a:t>Insight: Strategic long-term partner; high-performing supplier aligned with Corteva’s sustainability and quality goals.</a:t>
            </a:r>
          </a:p>
          <a:p>
            <a:pPr algn="l">
              <a:lnSpc>
                <a:spcPts val="2239"/>
              </a:lnSpc>
            </a:pPr>
          </a:p>
          <a:p>
            <a:pPr algn="l">
              <a:lnSpc>
                <a:spcPts val="2239"/>
              </a:lnSpc>
              <a:spcBef>
                <a:spcPct val="0"/>
              </a:spcBef>
            </a:pPr>
            <a:r>
              <a:rPr lang="en-US" b="true" sz="1599">
                <a:solidFill>
                  <a:srgbClr val="000000"/>
                </a:solidFill>
                <a:latin typeface="Poppins Bold"/>
                <a:ea typeface="Poppins Bold"/>
                <a:cs typeface="Poppins Bold"/>
                <a:sym typeface="Poppins Bold"/>
              </a:rPr>
              <a:t>Krishna Krishi Kendra (C = 0.885)*</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Excellent balance across Quality (9), Sustainability (10), and Technology (7).</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Moderate Cost (12.5 USD/kg) and shorter Lead Time (12 days) make it a reliable, sustainable choice.</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Insight: Ideal for primary sourcing; combines reliability, sustainability, and reasonable cost.</a:t>
            </a:r>
          </a:p>
          <a:p>
            <a:pPr algn="l">
              <a:lnSpc>
                <a:spcPts val="2239"/>
              </a:lnSpc>
              <a:spcBef>
                <a:spcPct val="0"/>
              </a:spcBef>
            </a:pPr>
          </a:p>
          <a:p>
            <a:pPr algn="l">
              <a:lnSpc>
                <a:spcPts val="2239"/>
              </a:lnSpc>
              <a:spcBef>
                <a:spcPct val="0"/>
              </a:spcBef>
            </a:pPr>
          </a:p>
          <a:p>
            <a:pPr algn="l">
              <a:lnSpc>
                <a:spcPts val="2239"/>
              </a:lnSpc>
              <a:spcBef>
                <a:spcPct val="0"/>
              </a:spcBef>
            </a:pPr>
            <a:r>
              <a:rPr lang="en-US" b="true" sz="1599">
                <a:solidFill>
                  <a:srgbClr val="000000"/>
                </a:solidFill>
                <a:latin typeface="Poppins Bold"/>
                <a:ea typeface="Poppins Bold"/>
                <a:cs typeface="Poppins Bold"/>
                <a:sym typeface="Poppins Bold"/>
              </a:rPr>
              <a:t>Kisan Beej Bhandar (C = 0.875)*</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Consistently strong in Quality (8), Sustainability (9), and Technology (8).</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Mod</a:t>
            </a:r>
            <a:r>
              <a:rPr lang="en-US" sz="1599">
                <a:solidFill>
                  <a:srgbClr val="000000"/>
                </a:solidFill>
                <a:latin typeface="Poppins"/>
                <a:ea typeface="Poppins"/>
                <a:cs typeface="Poppins"/>
                <a:sym typeface="Poppins"/>
              </a:rPr>
              <a:t>erate Cost (11.8 USD/kg) and Lead Time (13 days) ensure balanced performance.</a:t>
            </a:r>
          </a:p>
          <a:p>
            <a:pPr algn="l" marL="345439" indent="-172720" lvl="1">
              <a:lnSpc>
                <a:spcPts val="2239"/>
              </a:lnSpc>
              <a:spcBef>
                <a:spcPct val="0"/>
              </a:spcBef>
              <a:buFont typeface="Arial"/>
              <a:buChar char="•"/>
            </a:pPr>
            <a:r>
              <a:rPr lang="en-US" sz="1599">
                <a:solidFill>
                  <a:srgbClr val="000000"/>
                </a:solidFill>
                <a:latin typeface="Poppins"/>
                <a:ea typeface="Poppins"/>
                <a:cs typeface="Poppins"/>
                <a:sym typeface="Poppins"/>
              </a:rPr>
              <a:t>Insight: Reliable secondary supplier; suitable backup option supporting a robust and diversified sourcing strategy.</a:t>
            </a:r>
          </a:p>
          <a:p>
            <a:pPr algn="l">
              <a:lnSpc>
                <a:spcPts val="22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3124258" y="1742389"/>
            <a:ext cx="10435302" cy="104353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B143">
                    <a:alpha val="100000"/>
                  </a:srgbClr>
                </a:gs>
                <a:gs pos="100000">
                  <a:srgbClr val="005D21">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558500" y="437714"/>
            <a:ext cx="519804" cy="713689"/>
          </a:xfrm>
          <a:custGeom>
            <a:avLst/>
            <a:gdLst/>
            <a:ahLst/>
            <a:cxnLst/>
            <a:rect r="r" b="b" t="t" l="l"/>
            <a:pathLst>
              <a:path h="713689" w="519804">
                <a:moveTo>
                  <a:pt x="0" y="0"/>
                </a:moveTo>
                <a:lnTo>
                  <a:pt x="519804" y="0"/>
                </a:lnTo>
                <a:lnTo>
                  <a:pt x="519804" y="713689"/>
                </a:lnTo>
                <a:lnTo>
                  <a:pt x="0" y="713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381407" y="2063502"/>
            <a:ext cx="5246370" cy="3490379"/>
            <a:chOff x="0" y="0"/>
            <a:chExt cx="812800" cy="540751"/>
          </a:xfrm>
        </p:grpSpPr>
        <p:sp>
          <p:nvSpPr>
            <p:cNvPr name="Freeform 8" id="8"/>
            <p:cNvSpPr/>
            <p:nvPr/>
          </p:nvSpPr>
          <p:spPr>
            <a:xfrm flipH="false" flipV="false" rot="0">
              <a:off x="0" y="0"/>
              <a:ext cx="812800" cy="540751"/>
            </a:xfrm>
            <a:custGeom>
              <a:avLst/>
              <a:gdLst/>
              <a:ahLst/>
              <a:cxnLst/>
              <a:rect r="r" b="b" t="t" l="l"/>
              <a:pathLst>
                <a:path h="540751" w="812800">
                  <a:moveTo>
                    <a:pt x="33940" y="0"/>
                  </a:moveTo>
                  <a:lnTo>
                    <a:pt x="778860" y="0"/>
                  </a:lnTo>
                  <a:cubicBezTo>
                    <a:pt x="797604" y="0"/>
                    <a:pt x="812800" y="15196"/>
                    <a:pt x="812800" y="33940"/>
                  </a:cubicBezTo>
                  <a:lnTo>
                    <a:pt x="812800" y="506811"/>
                  </a:lnTo>
                  <a:cubicBezTo>
                    <a:pt x="812800" y="525555"/>
                    <a:pt x="797604" y="540751"/>
                    <a:pt x="778860" y="540751"/>
                  </a:cubicBezTo>
                  <a:lnTo>
                    <a:pt x="33940" y="540751"/>
                  </a:lnTo>
                  <a:cubicBezTo>
                    <a:pt x="15196" y="540751"/>
                    <a:pt x="0" y="525555"/>
                    <a:pt x="0" y="506811"/>
                  </a:cubicBezTo>
                  <a:lnTo>
                    <a:pt x="0" y="33940"/>
                  </a:lnTo>
                  <a:cubicBezTo>
                    <a:pt x="0" y="15196"/>
                    <a:pt x="15196" y="0"/>
                    <a:pt x="33940" y="0"/>
                  </a:cubicBezTo>
                  <a:close/>
                </a:path>
              </a:pathLst>
            </a:custGeom>
            <a:blipFill>
              <a:blip r:embed="rId5"/>
              <a:stretch>
                <a:fillRect l="0" t="-165" r="0" b="-165"/>
              </a:stretch>
            </a:blipFill>
            <a:ln w="28575" cap="rnd">
              <a:solidFill>
                <a:srgbClr val="FFFFFF"/>
              </a:solidFill>
              <a:prstDash val="solid"/>
              <a:round/>
            </a:ln>
          </p:spPr>
        </p:sp>
      </p:grpSp>
      <p:grpSp>
        <p:nvGrpSpPr>
          <p:cNvPr name="Group 9" id="9"/>
          <p:cNvGrpSpPr/>
          <p:nvPr/>
        </p:nvGrpSpPr>
        <p:grpSpPr>
          <a:xfrm rot="0">
            <a:off x="381407" y="5874993"/>
            <a:ext cx="5246370" cy="3490379"/>
            <a:chOff x="0" y="0"/>
            <a:chExt cx="812800" cy="540751"/>
          </a:xfrm>
        </p:grpSpPr>
        <p:sp>
          <p:nvSpPr>
            <p:cNvPr name="Freeform 10" id="10"/>
            <p:cNvSpPr/>
            <p:nvPr/>
          </p:nvSpPr>
          <p:spPr>
            <a:xfrm flipH="false" flipV="false" rot="0">
              <a:off x="0" y="0"/>
              <a:ext cx="812800" cy="540751"/>
            </a:xfrm>
            <a:custGeom>
              <a:avLst/>
              <a:gdLst/>
              <a:ahLst/>
              <a:cxnLst/>
              <a:rect r="r" b="b" t="t" l="l"/>
              <a:pathLst>
                <a:path h="540751" w="812800">
                  <a:moveTo>
                    <a:pt x="33940" y="0"/>
                  </a:moveTo>
                  <a:lnTo>
                    <a:pt x="778860" y="0"/>
                  </a:lnTo>
                  <a:cubicBezTo>
                    <a:pt x="797604" y="0"/>
                    <a:pt x="812800" y="15196"/>
                    <a:pt x="812800" y="33940"/>
                  </a:cubicBezTo>
                  <a:lnTo>
                    <a:pt x="812800" y="506811"/>
                  </a:lnTo>
                  <a:cubicBezTo>
                    <a:pt x="812800" y="525555"/>
                    <a:pt x="797604" y="540751"/>
                    <a:pt x="778860" y="540751"/>
                  </a:cubicBezTo>
                  <a:lnTo>
                    <a:pt x="33940" y="540751"/>
                  </a:lnTo>
                  <a:cubicBezTo>
                    <a:pt x="15196" y="540751"/>
                    <a:pt x="0" y="525555"/>
                    <a:pt x="0" y="506811"/>
                  </a:cubicBezTo>
                  <a:lnTo>
                    <a:pt x="0" y="33940"/>
                  </a:lnTo>
                  <a:cubicBezTo>
                    <a:pt x="0" y="15196"/>
                    <a:pt x="15196" y="0"/>
                    <a:pt x="33940" y="0"/>
                  </a:cubicBezTo>
                  <a:close/>
                </a:path>
              </a:pathLst>
            </a:custGeom>
            <a:blipFill>
              <a:blip r:embed="rId6"/>
              <a:stretch>
                <a:fillRect l="0" t="-71" r="0" b="-71"/>
              </a:stretch>
            </a:blipFill>
            <a:ln w="28575" cap="rnd">
              <a:solidFill>
                <a:srgbClr val="FFFFFF"/>
              </a:solidFill>
              <a:prstDash val="solid"/>
              <a:round/>
            </a:ln>
          </p:spPr>
        </p:sp>
      </p:grpSp>
      <p:graphicFrame>
        <p:nvGraphicFramePr>
          <p:cNvPr name="Object 11" id="11"/>
          <p:cNvGraphicFramePr/>
          <p:nvPr/>
        </p:nvGraphicFramePr>
        <p:xfrm>
          <a:off x="7805115" y="5938224"/>
          <a:ext cx="11315700" cy="3771900"/>
        </p:xfrm>
        <a:graphic>
          <a:graphicData uri="http://schemas.openxmlformats.org/presentationml/2006/ole">
            <p:oleObj imgW="13576300" imgH="60325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TextBox 12" id="12"/>
          <p:cNvSpPr txBox="true"/>
          <p:nvPr/>
        </p:nvSpPr>
        <p:spPr>
          <a:xfrm rot="0">
            <a:off x="7311044" y="213534"/>
            <a:ext cx="8189824" cy="1038225"/>
          </a:xfrm>
          <a:prstGeom prst="rect">
            <a:avLst/>
          </a:prstGeom>
        </p:spPr>
        <p:txBody>
          <a:bodyPr anchor="t" rtlCol="false" tIns="0" lIns="0" bIns="0" rIns="0">
            <a:spAutoFit/>
          </a:bodyPr>
          <a:lstStyle/>
          <a:p>
            <a:pPr algn="l">
              <a:lnSpc>
                <a:spcPts val="8400"/>
              </a:lnSpc>
              <a:spcBef>
                <a:spcPct val="0"/>
              </a:spcBef>
            </a:pPr>
            <a:r>
              <a:rPr lang="en-US" sz="6000">
                <a:solidFill>
                  <a:srgbClr val="606060"/>
                </a:solidFill>
                <a:latin typeface="Anton"/>
                <a:ea typeface="Anton"/>
                <a:cs typeface="Anton"/>
                <a:sym typeface="Anton"/>
              </a:rPr>
              <a:t>DEMATEL</a:t>
            </a:r>
          </a:p>
        </p:txBody>
      </p:sp>
      <p:sp>
        <p:nvSpPr>
          <p:cNvPr name="TextBox 13" id="13"/>
          <p:cNvSpPr txBox="true"/>
          <p:nvPr/>
        </p:nvSpPr>
        <p:spPr>
          <a:xfrm rot="0">
            <a:off x="7311044" y="1404159"/>
            <a:ext cx="9667438" cy="40976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606060"/>
                </a:solidFill>
                <a:latin typeface="Poppins"/>
                <a:ea typeface="Poppins"/>
                <a:cs typeface="Poppins"/>
                <a:sym typeface="Poppins"/>
              </a:rPr>
              <a:t>DEMATE</a:t>
            </a:r>
            <a:r>
              <a:rPr lang="en-US" sz="1800">
                <a:solidFill>
                  <a:srgbClr val="606060"/>
                </a:solidFill>
                <a:latin typeface="Poppins"/>
                <a:ea typeface="Poppins"/>
                <a:cs typeface="Poppins"/>
                <a:sym typeface="Poppins"/>
              </a:rPr>
              <a:t>L identifies how each criterion influences others revealing cause and effect factors in decision-making.</a:t>
            </a:r>
          </a:p>
          <a:p>
            <a:pPr algn="l" marL="388620" indent="-194310" lvl="1">
              <a:lnSpc>
                <a:spcPts val="2520"/>
              </a:lnSpc>
              <a:buFont typeface="Arial"/>
              <a:buChar char="•"/>
            </a:pPr>
            <a:r>
              <a:rPr lang="en-US" sz="1800">
                <a:solidFill>
                  <a:srgbClr val="606060"/>
                </a:solidFill>
                <a:latin typeface="Poppins"/>
                <a:ea typeface="Poppins"/>
                <a:cs typeface="Poppins"/>
                <a:sym typeface="Poppins"/>
              </a:rPr>
              <a:t>Criteria considered:</a:t>
            </a:r>
          </a:p>
          <a:p>
            <a:pPr algn="l">
              <a:lnSpc>
                <a:spcPts val="2520"/>
              </a:lnSpc>
            </a:pPr>
          </a:p>
          <a:p>
            <a:pPr algn="l" marL="1165860" indent="-291465" lvl="3">
              <a:lnSpc>
                <a:spcPts val="2520"/>
              </a:lnSpc>
              <a:buFont typeface="Arial"/>
              <a:buChar char="￭"/>
            </a:pPr>
            <a:r>
              <a:rPr lang="en-US" sz="1800">
                <a:solidFill>
                  <a:srgbClr val="606060"/>
                </a:solidFill>
                <a:latin typeface="Poppins"/>
                <a:ea typeface="Poppins"/>
                <a:cs typeface="Poppins"/>
                <a:sym typeface="Poppins"/>
              </a:rPr>
              <a:t>C1: Cost</a:t>
            </a:r>
          </a:p>
          <a:p>
            <a:pPr algn="l" marL="1165860" indent="-291465" lvl="3">
              <a:lnSpc>
                <a:spcPts val="2520"/>
              </a:lnSpc>
              <a:buFont typeface="Arial"/>
              <a:buChar char="￭"/>
            </a:pPr>
            <a:r>
              <a:rPr lang="en-US" sz="1800">
                <a:solidFill>
                  <a:srgbClr val="606060"/>
                </a:solidFill>
                <a:latin typeface="Poppins"/>
                <a:ea typeface="Poppins"/>
                <a:cs typeface="Poppins"/>
                <a:sym typeface="Poppins"/>
              </a:rPr>
              <a:t>C2: Lead Time</a:t>
            </a:r>
          </a:p>
          <a:p>
            <a:pPr algn="l" marL="1165860" indent="-291465" lvl="3">
              <a:lnSpc>
                <a:spcPts val="2520"/>
              </a:lnSpc>
              <a:buFont typeface="Arial"/>
              <a:buChar char="￭"/>
            </a:pPr>
            <a:r>
              <a:rPr lang="en-US" sz="1800">
                <a:solidFill>
                  <a:srgbClr val="606060"/>
                </a:solidFill>
                <a:latin typeface="Poppins"/>
                <a:ea typeface="Poppins"/>
                <a:cs typeface="Poppins"/>
                <a:sym typeface="Poppins"/>
              </a:rPr>
              <a:t>C3: Quality</a:t>
            </a:r>
          </a:p>
          <a:p>
            <a:pPr algn="l" marL="1165860" indent="-291465" lvl="3">
              <a:lnSpc>
                <a:spcPts val="2520"/>
              </a:lnSpc>
              <a:buFont typeface="Arial"/>
              <a:buChar char="￭"/>
            </a:pPr>
            <a:r>
              <a:rPr lang="en-US" sz="1800">
                <a:solidFill>
                  <a:srgbClr val="606060"/>
                </a:solidFill>
                <a:latin typeface="Poppins"/>
                <a:ea typeface="Poppins"/>
                <a:cs typeface="Poppins"/>
                <a:sym typeface="Poppins"/>
              </a:rPr>
              <a:t>C4: Sustainability</a:t>
            </a:r>
          </a:p>
          <a:p>
            <a:pPr algn="l" marL="1165860" indent="-291465" lvl="3">
              <a:lnSpc>
                <a:spcPts val="2520"/>
              </a:lnSpc>
              <a:buFont typeface="Arial"/>
              <a:buChar char="￭"/>
            </a:pPr>
            <a:r>
              <a:rPr lang="en-US" sz="1800">
                <a:solidFill>
                  <a:srgbClr val="606060"/>
                </a:solidFill>
                <a:latin typeface="Poppins"/>
                <a:ea typeface="Poppins"/>
                <a:cs typeface="Poppins"/>
                <a:sym typeface="Poppins"/>
              </a:rPr>
              <a:t>C5: Technology</a:t>
            </a:r>
          </a:p>
          <a:p>
            <a:pPr algn="l">
              <a:lnSpc>
                <a:spcPts val="2520"/>
              </a:lnSpc>
            </a:pPr>
          </a:p>
          <a:p>
            <a:pPr algn="l" marL="388620" indent="-194310" lvl="1">
              <a:lnSpc>
                <a:spcPts val="2520"/>
              </a:lnSpc>
              <a:buFont typeface="Arial"/>
              <a:buChar char="•"/>
            </a:pPr>
            <a:r>
              <a:rPr lang="en-US" sz="1800">
                <a:solidFill>
                  <a:srgbClr val="606060"/>
                </a:solidFill>
                <a:latin typeface="Poppins"/>
                <a:ea typeface="Poppins"/>
                <a:cs typeface="Poppins"/>
                <a:sym typeface="Poppins"/>
              </a:rPr>
              <a:t>Input: Expert judgments (direct relation matrix).</a:t>
            </a:r>
          </a:p>
          <a:p>
            <a:pPr algn="l" marL="388620" indent="-194310" lvl="1">
              <a:lnSpc>
                <a:spcPts val="2520"/>
              </a:lnSpc>
              <a:spcBef>
                <a:spcPct val="0"/>
              </a:spcBef>
              <a:buFont typeface="Arial"/>
              <a:buChar char="•"/>
            </a:pPr>
            <a:r>
              <a:rPr lang="en-US" sz="1800">
                <a:solidFill>
                  <a:srgbClr val="606060"/>
                </a:solidFill>
                <a:latin typeface="Poppins"/>
                <a:ea typeface="Poppins"/>
                <a:cs typeface="Poppins"/>
                <a:sym typeface="Poppins"/>
              </a:rPr>
              <a:t>Output: Cause–Effect Map showing driving and dependent factors.</a:t>
            </a:r>
          </a:p>
          <a:p>
            <a:pPr algn="l">
              <a:lnSpc>
                <a:spcPts val="252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DAG1Cvo8uys</dc:identifier>
  <dcterms:modified xsi:type="dcterms:W3CDTF">2011-08-01T06:04:30Z</dcterms:modified>
  <cp:revision>1</cp:revision>
  <dc:title>ADM Presentation</dc:title>
</cp:coreProperties>
</file>